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4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57" r:id="rId4"/>
    <p:sldId id="258" r:id="rId5"/>
    <p:sldId id="260" r:id="rId6"/>
    <p:sldId id="261" r:id="rId7"/>
    <p:sldId id="269" r:id="rId8"/>
    <p:sldId id="262" r:id="rId9"/>
    <p:sldId id="264" r:id="rId10"/>
    <p:sldId id="263" r:id="rId11"/>
    <p:sldId id="270" r:id="rId12"/>
    <p:sldId id="259" r:id="rId13"/>
    <p:sldId id="281" r:id="rId14"/>
    <p:sldId id="272" r:id="rId15"/>
    <p:sldId id="282" r:id="rId16"/>
    <p:sldId id="293" r:id="rId17"/>
    <p:sldId id="294" r:id="rId18"/>
    <p:sldId id="274" r:id="rId19"/>
    <p:sldId id="284" r:id="rId20"/>
    <p:sldId id="285" r:id="rId21"/>
    <p:sldId id="286" r:id="rId22"/>
    <p:sldId id="273" r:id="rId23"/>
    <p:sldId id="287" r:id="rId24"/>
    <p:sldId id="288" r:id="rId25"/>
    <p:sldId id="289" r:id="rId26"/>
    <p:sldId id="271" r:id="rId27"/>
    <p:sldId id="290" r:id="rId28"/>
    <p:sldId id="292" r:id="rId29"/>
    <p:sldId id="291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DC4B26-A68F-DC86-A647-EB07160815E5}" name="TASNEEM SHAABAN" initials="TS" userId="241c6c6419bdb44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2" autoAdjust="0"/>
    <p:restoredTop sz="91742" autoAdjust="0"/>
  </p:normalViewPr>
  <p:slideViewPr>
    <p:cSldViewPr snapToGrid="0">
      <p:cViewPr>
        <p:scale>
          <a:sx n="78" d="100"/>
          <a:sy n="78" d="100"/>
        </p:scale>
        <p:origin x="77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6B3C89-C01C-4816-AF20-1C8C0733C0C3}" authorId="{18DC4B26-A68F-DC86-A647-EB07160815E5}" created="2025-09-27T16:25:03.556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 customers often switch to competitors who provide better prices or bundled offers.</a:t>
        </a:r>
      </a:p>
    </p188:txBody>
  </p188:cm>
  <p188:cm id="{3F075C7F-C820-42FC-80EB-34449CBBB0C8}" authorId="{18DC4B26-A68F-DC86-A647-EB07160815E5}" created="2025-09-27T16:25:46.426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unstable network coverage, slower internet speeds, and frequent call drops reduce satisfaction.</a:t>
        </a:r>
      </a:p>
    </p188:txBody>
  </p188:cm>
  <p188:cm id="{52BF0B0F-82BE-4578-8FEA-1B52A2BAEC7E}" authorId="{18DC4B26-A68F-DC86-A647-EB07160815E5}" created="2025-09-27T16:26:06.650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higher monthly charges and short-term contracts are linked to higher churn.</a:t>
        </a:r>
      </a:p>
    </p188:txBody>
  </p188:cm>
  <p188:cm id="{AED14ACB-3650-4793-8E1A-F8B04679F16B}" authorId="{18DC4B26-A68F-DC86-A647-EB07160815E5}" created="2025-09-27T16:26:31.425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slow resolution of complaints and weak onboarding lower customer loyalty.</a:t>
        </a:r>
      </a:p>
    </p188:txBody>
  </p188:cm>
  <p188:cm id="{01C14905-5A3D-40BE-9259-25B15E248D5A}" authorId="{18DC4B26-A68F-DC86-A647-EB07160815E5}" created="2025-09-27T16:27:12.224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younger users, new clients, and heavy-service consumers are more likely to churn.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CCD59-B78C-48EE-9580-683EEE9298E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136ED-7EFB-42E5-A98D-319B961EC2E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89C00-97E4-F072-1081-A08CEC9D8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58EF7-A7D4-A6B2-E68F-E263FF5FC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AD060-4CE6-3974-A463-6F52D84E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1960E-5909-E183-44ED-0FFC3EE19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6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711E-CFA5-8EEA-E20F-C8CAC3DA5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A9EBA-9DF0-6306-BA72-13B92CCC0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7E69D-4744-D76D-1905-9F44E2474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7731-F333-3460-5E43-A6B6E20F9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2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E2C17-2618-1858-AC3A-89F04FA2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61ADB-8CEB-3A2B-C17B-85CD53E11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EE652-10E6-1F82-5B0F-69C5E400C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43A-A650-D4A1-D0B4-007D0F5E0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68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D250-2A7C-17C1-9E57-1D9A8AA7D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6B1F0-C929-EC8B-0C6C-6C201D02C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D4C492-71D9-1E4F-2233-7B964A21C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5C7D-B80F-957C-4CC2-F1963DA61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43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D85C8-A0AC-DD02-6A33-B76DD15D4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9D7E5-B520-5304-1890-ACC2E1F8D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BCAE-8EDB-BF3E-628A-50918F761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2E466-EE24-BBFB-31A6-0E4C7269C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44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527D5-B030-77CA-A9F0-9A2F1D68C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958C9-420D-3B27-206D-DADFE0070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5C063-E32C-A071-3A17-058620893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9A9E-79AF-705A-A299-6255E5B61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4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E7CC-1CE9-94A2-0895-73257C350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30868-9732-7020-7B15-03ED4D140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44294-A8BF-EF95-9BE9-6F41DEA9D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D4EC-27C6-2C25-E6DE-0B54FB60D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30EC8-DEC9-F15B-8733-55AE91E51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0DF8F-2C1C-A80A-7A98-F10E434B2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C4032-85A4-ECD3-9D22-0DDC474D0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EE1BF-7CF1-140E-FE38-B759AF281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1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92A9E-57D5-F836-9B41-4FFC4D92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96F1C-8DD6-6665-A788-DE207024E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6CD15-183F-76F9-457E-94984784C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BCF8F-D8DE-F14A-F231-8C3729019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26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BB94A-5536-46FB-D036-B85B2FAD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486B79-98F6-520B-B7BC-EF663EFA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8FDDF-0BDB-B8FC-75AF-BCA8DBA86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9B46F-825D-7836-31ED-78DE79B3D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2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022CC-E76F-CD12-66D4-993682A6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53F1B-7DB7-DF61-EB27-066E1FEF2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BAA08-84A9-7778-A392-AE74531EF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1126D-719E-1827-E81F-46FD7E5D5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2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72024-8FB1-562C-9F6A-0F743CD1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2B7C21-CF97-87D0-1011-F90BECAC5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E4C55C-8EE7-55D7-68F8-93A0F7AB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D0CFC-E1F2-FE30-574C-8D153E042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54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D2324-3E0E-FEF5-5146-402AF5E4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E9C50-82B8-D0E9-5CCB-FED8AA905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E87E0-5DF0-04A7-E76D-17A2B18BA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FD21-8EA0-7513-9A3F-26DFE2BF1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1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B23A-59C7-48BD-9A12-AD52A0BAB692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7E27-3713-4918-8C3B-0A05AD445F0C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0D54-7BC9-4F76-8CCA-E70CECE466C8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B23A-59C7-48BD-9A12-AD52A0BAB692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F83C-8B81-4A62-9FA2-337E2CAFADD3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E76FF-C700-429B-A54E-91250D82B4AD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4695-C521-43EF-9C58-14B94DFAC144}" type="datetime1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E09F-16B8-4D7B-A555-3F5D9D6FA411}" type="datetime1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EEE2-9CC0-415F-A731-49BD425B0EF5}" type="datetime1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D729-827C-447C-AAD1-65AE6974E8C8}" type="datetime1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218-6A6E-4065-8E62-3E959E415122}" type="datetime1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F83C-8B81-4A62-9FA2-337E2CAFADD3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2DA-E8A5-491F-AD5E-F35061BDAD08}" type="datetime1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7E27-3713-4918-8C3B-0A05AD445F0C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0D54-7BC9-4F76-8CCA-E70CECE466C8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E76FF-C700-429B-A54E-91250D82B4AD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4695-C521-43EF-9C58-14B94DFAC144}" type="datetime1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E09F-16B8-4D7B-A555-3F5D9D6FA411}" type="datetime1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EEE2-9CC0-415F-A731-49BD425B0EF5}" type="datetime1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D729-827C-447C-AAD1-65AE6974E8C8}" type="datetime1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218-6A6E-4065-8E62-3E959E415122}" type="datetime1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2DA-E8A5-491F-AD5E-F35061BDAD08}" type="datetime1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05292-FECF-43B3-8225-E65CBF606BEC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05292-FECF-43B3-8225-E65CBF606BEC}" type="datetime1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microsoft.com/office/2007/relationships/hdphoto" Target="../media/hdphoto5.wdp"/><Relationship Id="rId4" Type="http://schemas.openxmlformats.org/officeDocument/2006/relationships/image" Target="../media/image13.sv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6.svg"/><Relationship Id="rId5" Type="http://schemas.openxmlformats.org/officeDocument/2006/relationships/image" Target="../media/image69.png"/><Relationship Id="rId10" Type="http://schemas.openxmlformats.org/officeDocument/2006/relationships/image" Target="../media/image75.png"/><Relationship Id="rId4" Type="http://schemas.openxmlformats.org/officeDocument/2006/relationships/image" Target="../media/image13.sv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9.png"/><Relationship Id="rId4" Type="http://schemas.openxmlformats.org/officeDocument/2006/relationships/image" Target="../media/image13.sv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6.svg"/><Relationship Id="rId4" Type="http://schemas.openxmlformats.org/officeDocument/2006/relationships/image" Target="../media/image13.sv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84.png"/><Relationship Id="rId5" Type="http://schemas.openxmlformats.org/officeDocument/2006/relationships/image" Target="../media/image69.png"/><Relationship Id="rId10" Type="http://schemas.openxmlformats.org/officeDocument/2006/relationships/image" Target="../media/image81.png"/><Relationship Id="rId4" Type="http://schemas.openxmlformats.org/officeDocument/2006/relationships/image" Target="../media/image13.sv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10.sv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6.svg"/><Relationship Id="rId4" Type="http://schemas.openxmlformats.org/officeDocument/2006/relationships/image" Target="../media/image13.sv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86.png"/><Relationship Id="rId4" Type="http://schemas.openxmlformats.org/officeDocument/2006/relationships/image" Target="../media/image13.sv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6.svg"/><Relationship Id="rId4" Type="http://schemas.openxmlformats.org/officeDocument/2006/relationships/image" Target="../media/image13.sv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6.svg"/><Relationship Id="rId4" Type="http://schemas.openxmlformats.org/officeDocument/2006/relationships/image" Target="../media/image13.sv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98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image" Target="../media/image102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svg"/><Relationship Id="rId11" Type="http://schemas.openxmlformats.org/officeDocument/2006/relationships/hyperlink" Target="https://github.com/Telco-R3/Telco-BI.git" TargetMode="External"/><Relationship Id="rId5" Type="http://schemas.openxmlformats.org/officeDocument/2006/relationships/image" Target="../media/image92.png"/><Relationship Id="rId15" Type="http://schemas.openxmlformats.org/officeDocument/2006/relationships/image" Target="../media/image100.svg"/><Relationship Id="rId10" Type="http://schemas.openxmlformats.org/officeDocument/2006/relationships/image" Target="../media/image96.svg"/><Relationship Id="rId4" Type="http://schemas.openxmlformats.org/officeDocument/2006/relationships/image" Target="../media/image91.sv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microsoft.com/office/2018/10/relationships/comments" Target="../comments/modernComment_104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1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5.svg"/><Relationship Id="rId1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27.svg"/><Relationship Id="rId12" Type="http://schemas.openxmlformats.org/officeDocument/2006/relationships/image" Target="../media/image24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5" Type="http://schemas.openxmlformats.org/officeDocument/2006/relationships/image" Target="../media/image31.svg"/><Relationship Id="rId10" Type="http://schemas.openxmlformats.org/officeDocument/2006/relationships/image" Target="../media/image22.png"/><Relationship Id="rId19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35.sv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svg"/><Relationship Id="rId7" Type="http://schemas.openxmlformats.org/officeDocument/2006/relationships/image" Target="../media/image1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43.sv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image" Target="../media/image4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13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19" Type="http://schemas.openxmlformats.org/officeDocument/2006/relationships/image" Target="../media/image62.svg"/><Relationship Id="rId4" Type="http://schemas.openxmlformats.org/officeDocument/2006/relationships/image" Target="../media/image12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6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84365" y="2457827"/>
            <a:ext cx="4744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Why customers leave!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1173" y="1532481"/>
            <a:ext cx="6709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  <a:cs typeface="Angsana New" panose="020B0502040204020203" pitchFamily="18" charset="-34"/>
              </a:rPr>
              <a:t>Telecom Churn</a:t>
            </a:r>
          </a:p>
        </p:txBody>
      </p:sp>
      <p:pic>
        <p:nvPicPr>
          <p:cNvPr id="10" name="Picture 9" descr="A black background with white text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60" y="49013"/>
            <a:ext cx="2572727" cy="1483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3" y="-255733"/>
            <a:ext cx="2381655" cy="1788214"/>
          </a:xfrm>
          <a:prstGeom prst="rect">
            <a:avLst/>
          </a:prstGeom>
        </p:spPr>
      </p:pic>
      <p:pic>
        <p:nvPicPr>
          <p:cNvPr id="15" name="Picture 14" descr="A magnet being held by a group of people&#10;&#10;AI-generated content may be incorrect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4264"/>
            <a:ext cx="12192000" cy="38937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0045FE-75A7-B176-C046-EE2544B30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19697" r="25342" b="17879"/>
          <a:stretch>
            <a:fillRect/>
          </a:stretch>
        </p:blipFill>
        <p:spPr>
          <a:xfrm>
            <a:off x="1747298" y="686143"/>
            <a:ext cx="9761971" cy="5485714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0221" y="-2268793"/>
            <a:ext cx="7096126" cy="11395587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10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038912" y="3048419"/>
            <a:ext cx="3156858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Overview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70DA5-CE51-6CC2-E360-D5B77E1E07E1}"/>
              </a:ext>
            </a:extLst>
          </p:cNvPr>
          <p:cNvSpPr/>
          <p:nvPr/>
        </p:nvSpPr>
        <p:spPr>
          <a:xfrm>
            <a:off x="756091" y="5041910"/>
            <a:ext cx="7543607" cy="11936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043716-A274-456D-A7C7-1AC71EC14464}"/>
              </a:ext>
            </a:extLst>
          </p:cNvPr>
          <p:cNvSpPr/>
          <p:nvPr/>
        </p:nvSpPr>
        <p:spPr>
          <a:xfrm>
            <a:off x="756092" y="3445233"/>
            <a:ext cx="7543607" cy="11936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/>
          <p:cNvSpPr/>
          <p:nvPr/>
        </p:nvSpPr>
        <p:spPr>
          <a:xfrm>
            <a:off x="798224" y="1837811"/>
            <a:ext cx="7501475" cy="11936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11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41" name="Graphic 40" descr="Direction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659" y="2176722"/>
            <a:ext cx="539751" cy="539751"/>
          </a:xfrm>
          <a:prstGeom prst="rect">
            <a:avLst/>
          </a:prstGeom>
        </p:spPr>
      </p:pic>
      <p:pic>
        <p:nvPicPr>
          <p:cNvPr id="46" name="Graphic 45" descr="Direction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44933" y="5373000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658" y="3807062"/>
            <a:ext cx="539751" cy="539751"/>
          </a:xfrm>
          <a:prstGeom prst="rect">
            <a:avLst/>
          </a:prstGeom>
        </p:spPr>
      </p:pic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03223" y="2020060"/>
            <a:ext cx="721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Indicating a significant portion of users leaving the service.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F4777F-9075-862C-9EF7-D672F9F0D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31071" r="74899" b="57368"/>
          <a:stretch>
            <a:fillRect/>
          </a:stretch>
        </p:blipFill>
        <p:spPr>
          <a:xfrm>
            <a:off x="8642130" y="1838152"/>
            <a:ext cx="1717361" cy="9475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9B30A4-A12D-3990-061B-A6807BF28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8" t="31489" r="26653" b="57425"/>
          <a:stretch>
            <a:fillRect/>
          </a:stretch>
        </p:blipFill>
        <p:spPr>
          <a:xfrm>
            <a:off x="10365052" y="1837811"/>
            <a:ext cx="1721210" cy="94756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3477E1-3533-BCE2-6EE1-D226595B270C}"/>
              </a:ext>
            </a:extLst>
          </p:cNvPr>
          <p:cNvSpPr txBox="1"/>
          <p:nvPr/>
        </p:nvSpPr>
        <p:spPr>
          <a:xfrm>
            <a:off x="868680" y="3606587"/>
            <a:ext cx="7438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Most customers are on month-to-month contracts (55%), showing flexibility but also higher churn risk.</a:t>
            </a: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F05487-701C-53AC-ECE3-A1203C4FA8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41847" r="66950" b="36849"/>
          <a:stretch>
            <a:fillRect/>
          </a:stretch>
        </p:blipFill>
        <p:spPr>
          <a:xfrm>
            <a:off x="9032840" y="3168439"/>
            <a:ext cx="2653302" cy="160742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4307FF-E8A1-8267-7106-37F9992D04DE}"/>
              </a:ext>
            </a:extLst>
          </p:cNvPr>
          <p:cNvSpPr txBox="1"/>
          <p:nvPr/>
        </p:nvSpPr>
        <p:spPr>
          <a:xfrm>
            <a:off x="903223" y="5193114"/>
            <a:ext cx="7403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Majority of churned users have shorter tenure months, meaning early-stage customer loss is  high.</a:t>
            </a: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3CED21-9D66-AE2F-DCCF-42FC0558D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62710" r="47500" b="17949"/>
          <a:stretch>
            <a:fillRect/>
          </a:stretch>
        </p:blipFill>
        <p:spPr>
          <a:xfrm>
            <a:off x="8642130" y="5159266"/>
            <a:ext cx="3438571" cy="1072512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FF4B2-A6A6-C616-F28A-B988DD00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1FA965-2BEB-2FA4-88C6-C990947E1248}"/>
              </a:ext>
            </a:extLst>
          </p:cNvPr>
          <p:cNvSpPr/>
          <p:nvPr/>
        </p:nvSpPr>
        <p:spPr>
          <a:xfrm>
            <a:off x="798224" y="1837812"/>
            <a:ext cx="8204651" cy="9999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1AA6EF54-473F-0513-BF06-B10A1D269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28522044-4938-F772-B98D-A3119C192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22B42-B599-6C1A-0563-DCD3A6BD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12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E2171015-AA6A-AB13-341E-FFF9F33AD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659" y="2176722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9A699B03-CE27-6036-A1A6-7CEE62CD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45CBCB-05A0-9CBE-9296-4B915AB3279F}"/>
              </a:ext>
            </a:extLst>
          </p:cNvPr>
          <p:cNvSpPr txBox="1"/>
          <p:nvPr/>
        </p:nvSpPr>
        <p:spPr>
          <a:xfrm>
            <a:off x="902420" y="1887727"/>
            <a:ext cx="810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Top churn cities (Los Angeles, San Diego) reflect regional retention challenges and competitive market pressure.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AEF31B-A1DA-7873-68AD-AA4FFE882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0" t="40998" r="26649" b="17891"/>
          <a:stretch>
            <a:fillRect/>
          </a:stretch>
        </p:blipFill>
        <p:spPr>
          <a:xfrm>
            <a:off x="9107071" y="1319834"/>
            <a:ext cx="3033976" cy="202822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9A6018-8DE8-9A0C-A0AB-79E15E4F6620}"/>
              </a:ext>
            </a:extLst>
          </p:cNvPr>
          <p:cNvSpPr txBox="1"/>
          <p:nvPr/>
        </p:nvSpPr>
        <p:spPr>
          <a:xfrm>
            <a:off x="1200876" y="3435899"/>
            <a:ext cx="4350563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11" name="Graphic 10" descr="Chat with solid fill">
            <a:extLst>
              <a:ext uri="{FF2B5EF4-FFF2-40B4-BE49-F238E27FC236}">
                <a16:creationId xmlns:a16="http://schemas.microsoft.com/office/drawing/2014/main" id="{73C6351E-A1BB-5285-F58B-9ABE0993FB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846" y="3329102"/>
            <a:ext cx="914400" cy="914400"/>
          </a:xfrm>
          <a:prstGeom prst="rect">
            <a:avLst/>
          </a:prstGeom>
        </p:spPr>
      </p:pic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A415271C-D110-AE63-963F-8B7B82A012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154" y="4493655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CD8EF9-000F-632A-FA31-3080C5F0B9F9}"/>
              </a:ext>
            </a:extLst>
          </p:cNvPr>
          <p:cNvSpPr txBox="1"/>
          <p:nvPr/>
        </p:nvSpPr>
        <p:spPr>
          <a:xfrm>
            <a:off x="873770" y="4371535"/>
            <a:ext cx="11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Introduce loyalty or long-term contract incentives to reduce churn among month-to-month users.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2D47D3B0-A60F-7B5A-BAC1-68629E8D3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154" y="5769591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505FC2-C3E2-06F7-6DF8-50ED8B4D8E33}"/>
              </a:ext>
            </a:extLst>
          </p:cNvPr>
          <p:cNvSpPr txBox="1"/>
          <p:nvPr/>
        </p:nvSpPr>
        <p:spPr>
          <a:xfrm>
            <a:off x="852625" y="5647471"/>
            <a:ext cx="1063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Focus retention campaigns on early-stage customers and high-churn cities to improve customer lifetime value.</a:t>
            </a:r>
          </a:p>
        </p:txBody>
      </p:sp>
    </p:spTree>
    <p:extLst>
      <p:ext uri="{BB962C8B-B14F-4D97-AF65-F5344CB8AC3E}">
        <p14:creationId xmlns:p14="http://schemas.microsoft.com/office/powerpoint/2010/main" val="3517363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74C68F-656E-9789-BEFB-D701B514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19849" r="25597" b="13210"/>
          <a:stretch>
            <a:fillRect/>
          </a:stretch>
        </p:blipFill>
        <p:spPr>
          <a:xfrm>
            <a:off x="1714500" y="685800"/>
            <a:ext cx="9777845" cy="5507182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9830" y="-2251329"/>
            <a:ext cx="7096125" cy="1139558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13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761171" y="3048419"/>
            <a:ext cx="4590870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Churn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B125-508E-56E5-0F81-58D7B3EA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FF4731-934A-8679-AB8F-42FE6A1457A4}"/>
              </a:ext>
            </a:extLst>
          </p:cNvPr>
          <p:cNvSpPr/>
          <p:nvPr/>
        </p:nvSpPr>
        <p:spPr>
          <a:xfrm>
            <a:off x="865602" y="4871097"/>
            <a:ext cx="8607034" cy="9747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41110F3C-0397-5D34-1257-7A1E573C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1C3616EC-D408-1463-2EB6-EC66819E6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39CBF-3BD7-3553-5498-59835875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14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DAC05247-D716-F1CD-123A-4252F85A9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199564" y="2599192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95AD90D8-00A3-7C60-F0FE-A3A8AA41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F0D91-038D-9DCE-6C09-118E7E5E3878}"/>
              </a:ext>
            </a:extLst>
          </p:cNvPr>
          <p:cNvSpPr txBox="1"/>
          <p:nvPr/>
        </p:nvSpPr>
        <p:spPr>
          <a:xfrm>
            <a:off x="866327" y="4942990"/>
            <a:ext cx="8500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Average customer tenure is 32 months, meaning customers usually stay for some time before deciding to leave.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E7CCB9-8DF5-33CB-DB08-5770A3D33B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2" t="30898" r="38599" b="57850"/>
          <a:stretch>
            <a:fillRect/>
          </a:stretch>
        </p:blipFill>
        <p:spPr>
          <a:xfrm>
            <a:off x="9666514" y="4658610"/>
            <a:ext cx="2406613" cy="13997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Graphic 9" descr="Direction with solid fill">
            <a:extLst>
              <a:ext uri="{FF2B5EF4-FFF2-40B4-BE49-F238E27FC236}">
                <a16:creationId xmlns:a16="http://schemas.microsoft.com/office/drawing/2014/main" id="{43D88862-8A5D-CAAD-D34B-D7ECB6867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30233" y="5088613"/>
            <a:ext cx="539751" cy="53975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055485-6DA0-3BBE-64A5-7045AEF32A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0" t="41515" r="25426" b="39697"/>
          <a:stretch>
            <a:fillRect/>
          </a:stretch>
        </p:blipFill>
        <p:spPr>
          <a:xfrm>
            <a:off x="2391641" y="1726928"/>
            <a:ext cx="7408718" cy="192595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0681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EBF9-18C0-CCB2-D465-25D528F50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5EE28C-4CE6-DABE-C35C-E498DBE99964}"/>
              </a:ext>
            </a:extLst>
          </p:cNvPr>
          <p:cNvSpPr/>
          <p:nvPr/>
        </p:nvSpPr>
        <p:spPr>
          <a:xfrm>
            <a:off x="756090" y="2168865"/>
            <a:ext cx="7258715" cy="12003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8EEB4419-3DD6-32D6-A26E-DD27CD6A3A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13B3F0C9-E7C7-3E73-872F-F350A2B57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76AC9-DF45-59D3-6352-3D1C2F24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15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92692133-18F6-1E6E-C4B9-252035566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00677" y="2497989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7AF335C-20E5-2178-963C-941190C1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02D746-F7AB-C0E3-577F-8ECD6249C82A}"/>
              </a:ext>
            </a:extLst>
          </p:cNvPr>
          <p:cNvSpPr txBox="1"/>
          <p:nvPr/>
        </p:nvSpPr>
        <p:spPr>
          <a:xfrm>
            <a:off x="896044" y="2168181"/>
            <a:ext cx="7122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Many churned customers use electronic check payments, which may reflect lower digital engagement or convenience issues.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62202A-6EBC-C103-DAEF-712DAD624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8" t="58766" r="26236" b="13407"/>
          <a:stretch>
            <a:fillRect/>
          </a:stretch>
        </p:blipFill>
        <p:spPr>
          <a:xfrm>
            <a:off x="8122305" y="2542232"/>
            <a:ext cx="4069695" cy="35671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A42DD7-DB8E-673B-8363-C090FCA2A8F2}"/>
              </a:ext>
            </a:extLst>
          </p:cNvPr>
          <p:cNvSpPr/>
          <p:nvPr/>
        </p:nvSpPr>
        <p:spPr>
          <a:xfrm>
            <a:off x="759598" y="3886849"/>
            <a:ext cx="7258715" cy="8773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7DEAA-BE50-FA25-A550-464DD0C0F1B8}"/>
              </a:ext>
            </a:extLst>
          </p:cNvPr>
          <p:cNvSpPr txBox="1"/>
          <p:nvPr/>
        </p:nvSpPr>
        <p:spPr>
          <a:xfrm>
            <a:off x="896044" y="3917186"/>
            <a:ext cx="7258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Male customers and non-senior citizens show slightly higher churn tendencies.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6EBE41-BDB3-13C4-37FE-6B9B495CEE78}"/>
              </a:ext>
            </a:extLst>
          </p:cNvPr>
          <p:cNvSpPr/>
          <p:nvPr/>
        </p:nvSpPr>
        <p:spPr>
          <a:xfrm>
            <a:off x="743371" y="5281825"/>
            <a:ext cx="7258715" cy="12360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50FDE-8102-135A-2412-DF6BA97DEDB4}"/>
              </a:ext>
            </a:extLst>
          </p:cNvPr>
          <p:cNvSpPr txBox="1"/>
          <p:nvPr/>
        </p:nvSpPr>
        <p:spPr>
          <a:xfrm>
            <a:off x="896044" y="5296534"/>
            <a:ext cx="7322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Most churned customers are on month-</a:t>
            </a:r>
          </a:p>
          <a:p>
            <a:r>
              <a:rPr lang="en-US" sz="2400" b="1" dirty="0">
                <a:latin typeface="Abadi" panose="020B0604020104020204" pitchFamily="34" charset="0"/>
              </a:rPr>
              <a:t>to-month contracts, short-term contracts make it easier for customers to leave.</a:t>
            </a:r>
          </a:p>
        </p:txBody>
      </p:sp>
      <p:pic>
        <p:nvPicPr>
          <p:cNvPr id="22" name="Graphic 21" descr="Direction with solid fill">
            <a:extLst>
              <a:ext uri="{FF2B5EF4-FFF2-40B4-BE49-F238E27FC236}">
                <a16:creationId xmlns:a16="http://schemas.microsoft.com/office/drawing/2014/main" id="{19EC9A7E-910B-1BEA-C4B3-D3CAABD4B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30232" y="4028546"/>
            <a:ext cx="539751" cy="539751"/>
          </a:xfrm>
          <a:prstGeom prst="rect">
            <a:avLst/>
          </a:prstGeom>
        </p:spPr>
      </p:pic>
      <p:pic>
        <p:nvPicPr>
          <p:cNvPr id="23" name="Graphic 22" descr="Direction with solid fill">
            <a:extLst>
              <a:ext uri="{FF2B5EF4-FFF2-40B4-BE49-F238E27FC236}">
                <a16:creationId xmlns:a16="http://schemas.microsoft.com/office/drawing/2014/main" id="{5C22119E-141F-8C42-5C53-6D132C0DE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192938" y="5626823"/>
            <a:ext cx="539751" cy="5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7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4192-EB89-422B-F9FF-9D0383C4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D9653A5E-CD41-1295-A672-A8A975E3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3DF5B690-B0D7-7D18-A935-184665722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56F6-A476-142C-5474-E4C50E84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16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B470350F-D650-733F-3E50-B2858A5CC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2881557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0F1C4A-D070-8423-ADF2-8733DF550FD6}"/>
              </a:ext>
            </a:extLst>
          </p:cNvPr>
          <p:cNvSpPr txBox="1"/>
          <p:nvPr/>
        </p:nvSpPr>
        <p:spPr>
          <a:xfrm>
            <a:off x="852625" y="2482440"/>
            <a:ext cx="11003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Improve customer support experience through better training and faster issue resolution, ensure competitive offers to retain customers attracted by faster competitors.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EEC22400-4C28-EC14-B740-18F985DCF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4988964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AE7F12-A985-270C-24D1-6C1DAE6FFCAC}"/>
              </a:ext>
            </a:extLst>
          </p:cNvPr>
          <p:cNvSpPr txBox="1"/>
          <p:nvPr/>
        </p:nvSpPr>
        <p:spPr>
          <a:xfrm>
            <a:off x="852625" y="4805291"/>
            <a:ext cx="1063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Promote long-term plans by adding benefits or discounts to reduce churn from monthly contracts.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EA4D4C-D632-A1CE-A047-23795FDC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48" y="672607"/>
            <a:ext cx="445372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8" name="Graphic 7" descr="Chat with solid fill">
            <a:extLst>
              <a:ext uri="{FF2B5EF4-FFF2-40B4-BE49-F238E27FC236}">
                <a16:creationId xmlns:a16="http://schemas.microsoft.com/office/drawing/2014/main" id="{CCD9F0A5-C3B3-CC69-4A23-B2DE85993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529" y="5608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19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F80682-2398-273E-3A4A-93F5D6168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20236" r="25617" b="13411"/>
          <a:stretch>
            <a:fillRect/>
          </a:stretch>
        </p:blipFill>
        <p:spPr>
          <a:xfrm>
            <a:off x="1753495" y="712284"/>
            <a:ext cx="9746430" cy="5462605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8648" y="-2268793"/>
            <a:ext cx="7096125" cy="1139558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17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602282" y="3072623"/>
            <a:ext cx="4283599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Customer </a:t>
            </a: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Segmentation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EB806-FF42-4713-B106-8F0FF83F8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43" y="712284"/>
            <a:ext cx="9714282" cy="54334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BB1D-0CD4-7480-C73B-A0221AB8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44BF7D-1B63-5D01-20A3-6CC668DCB08C}"/>
              </a:ext>
            </a:extLst>
          </p:cNvPr>
          <p:cNvSpPr/>
          <p:nvPr/>
        </p:nvSpPr>
        <p:spPr>
          <a:xfrm>
            <a:off x="743369" y="3131412"/>
            <a:ext cx="8241735" cy="13740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811D25-0F9B-0E33-E712-C33A7C95BC5C}"/>
              </a:ext>
            </a:extLst>
          </p:cNvPr>
          <p:cNvSpPr/>
          <p:nvPr/>
        </p:nvSpPr>
        <p:spPr>
          <a:xfrm>
            <a:off x="798222" y="2101016"/>
            <a:ext cx="8199603" cy="9304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F41E9718-DA28-3FCA-3895-0524502BEC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27AECABB-831C-28AE-5E51-1C7CA36F9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C479FA8D-7725-E57D-DDD5-B2223767B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1242" y="2296367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1AC4F8EA-60D1-6B32-D949-C213758A8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41379" y="3550281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5D6F137B-7A49-2159-D420-2AA3C39A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C6C57E-5A7F-BFFC-1695-CD83900F8A53}"/>
              </a:ext>
            </a:extLst>
          </p:cNvPr>
          <p:cNvSpPr txBox="1"/>
          <p:nvPr/>
        </p:nvSpPr>
        <p:spPr>
          <a:xfrm>
            <a:off x="912630" y="2123323"/>
            <a:ext cx="7559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Low Value segment forms the majority (57%) but contributes only $2.8M, showing low profitability.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E3BFA-2923-CD48-5336-2E8F417866C7}"/>
              </a:ext>
            </a:extLst>
          </p:cNvPr>
          <p:cNvSpPr txBox="1"/>
          <p:nvPr/>
        </p:nvSpPr>
        <p:spPr>
          <a:xfrm>
            <a:off x="912628" y="3215405"/>
            <a:ext cx="8259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Mid and High Value customers together (43%) generate most of the revenue, $7.6M and $5.6M respectively, making them the company’s most valuable segments.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DADE731-A75E-BB87-B054-E506EFB9F0C8}"/>
              </a:ext>
            </a:extLst>
          </p:cNvPr>
          <p:cNvSpPr/>
          <p:nvPr/>
        </p:nvSpPr>
        <p:spPr>
          <a:xfrm>
            <a:off x="743369" y="4907177"/>
            <a:ext cx="8254457" cy="151754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2AFA5-623E-130E-F03B-1AF01FC192E8}"/>
              </a:ext>
            </a:extLst>
          </p:cNvPr>
          <p:cNvSpPr txBox="1"/>
          <p:nvPr/>
        </p:nvSpPr>
        <p:spPr>
          <a:xfrm>
            <a:off x="851751" y="5068380"/>
            <a:ext cx="8143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Churn Rate is highest among Low Value (49.82%), followed by  Mid Value (32.33%), and lowest for High Value (18.62%), indicating that higher-value customers are more loyal.</a:t>
            </a:r>
          </a:p>
        </p:txBody>
      </p:sp>
      <p:pic>
        <p:nvPicPr>
          <p:cNvPr id="23" name="Graphic 22" descr="Direction with solid fill">
            <a:extLst>
              <a:ext uri="{FF2B5EF4-FFF2-40B4-BE49-F238E27FC236}">
                <a16:creationId xmlns:a16="http://schemas.microsoft.com/office/drawing/2014/main" id="{69A8C5D8-E71B-AF12-EF85-36B94835D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30232" y="5374709"/>
            <a:ext cx="539751" cy="53975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86A22D-591F-A56B-7A05-DDB4FE6153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t="41510" r="56957" b="30953"/>
          <a:stretch>
            <a:fillRect/>
          </a:stretch>
        </p:blipFill>
        <p:spPr>
          <a:xfrm>
            <a:off x="9005242" y="2101016"/>
            <a:ext cx="3154384" cy="234874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B083A-1900-EFDE-5FB1-9D9E3263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18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2EF832-2889-0CB9-6D47-8D8E38612A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1" t="41218" r="25365" b="30227"/>
          <a:stretch>
            <a:fillRect/>
          </a:stretch>
        </p:blipFill>
        <p:spPr>
          <a:xfrm>
            <a:off x="9005241" y="4466411"/>
            <a:ext cx="3186759" cy="195831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93557-556D-4736-9FC6-018683B223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73" y="4505472"/>
            <a:ext cx="3110453" cy="18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201D-3665-2DF7-5B37-131A62E94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8355BE-AF7D-FCB8-E934-7E1ECBF30B97}"/>
              </a:ext>
            </a:extLst>
          </p:cNvPr>
          <p:cNvSpPr/>
          <p:nvPr/>
        </p:nvSpPr>
        <p:spPr>
          <a:xfrm>
            <a:off x="726004" y="3478415"/>
            <a:ext cx="10709020" cy="916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CD03D12D-0DDB-F08D-4F48-4CB2D3689D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2C00B626-E540-E165-4FDE-29764CC46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E01BFB9F-6AFF-190F-2C8A-8CC17028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2DBF54-8B84-097A-00DE-D82237B0015E}"/>
              </a:ext>
            </a:extLst>
          </p:cNvPr>
          <p:cNvSpPr txBox="1"/>
          <p:nvPr/>
        </p:nvSpPr>
        <p:spPr>
          <a:xfrm>
            <a:off x="863590" y="3516619"/>
            <a:ext cx="10571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Most churned customers have month-to-month contracts, especially in the Low Value segment (2,760 customers).</a:t>
            </a:r>
          </a:p>
        </p:txBody>
      </p:sp>
      <p:pic>
        <p:nvPicPr>
          <p:cNvPr id="7" name="Graphic 6" descr="Direction with solid fill">
            <a:extLst>
              <a:ext uri="{FF2B5EF4-FFF2-40B4-BE49-F238E27FC236}">
                <a16:creationId xmlns:a16="http://schemas.microsoft.com/office/drawing/2014/main" id="{F8FC7DEE-65DB-64EE-19B0-C64D6250A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169342" y="3662242"/>
            <a:ext cx="539751" cy="5397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441E60-5D38-4BBA-B91E-8DCD28F8DD03}"/>
              </a:ext>
            </a:extLst>
          </p:cNvPr>
          <p:cNvSpPr/>
          <p:nvPr/>
        </p:nvSpPr>
        <p:spPr>
          <a:xfrm>
            <a:off x="726004" y="4576904"/>
            <a:ext cx="10709020" cy="916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46237F-1031-BFD8-DD00-22B97B270C98}"/>
              </a:ext>
            </a:extLst>
          </p:cNvPr>
          <p:cNvSpPr/>
          <p:nvPr/>
        </p:nvSpPr>
        <p:spPr>
          <a:xfrm>
            <a:off x="726004" y="5675393"/>
            <a:ext cx="10709020" cy="916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12" name="Graphic 11" descr="Direction with solid fill">
            <a:extLst>
              <a:ext uri="{FF2B5EF4-FFF2-40B4-BE49-F238E27FC236}">
                <a16:creationId xmlns:a16="http://schemas.microsoft.com/office/drawing/2014/main" id="{08FAB24D-4A88-050B-2B7C-9321F7B9A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12479" y="4765511"/>
            <a:ext cx="539751" cy="539751"/>
          </a:xfrm>
          <a:prstGeom prst="rect">
            <a:avLst/>
          </a:prstGeom>
        </p:spPr>
      </p:pic>
      <p:pic>
        <p:nvPicPr>
          <p:cNvPr id="15" name="Graphic 14" descr="Direction with solid fill">
            <a:extLst>
              <a:ext uri="{FF2B5EF4-FFF2-40B4-BE49-F238E27FC236}">
                <a16:creationId xmlns:a16="http://schemas.microsoft.com/office/drawing/2014/main" id="{F43D6246-8274-8A9B-D1A0-EE30EFAC80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12480" y="5861383"/>
            <a:ext cx="539751" cy="5397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FF94E-8240-88E5-0BE0-019C03FA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19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F17FF-DF9C-2EAD-6E9A-DEC94A0ACAC1}"/>
              </a:ext>
            </a:extLst>
          </p:cNvPr>
          <p:cNvSpPr txBox="1"/>
          <p:nvPr/>
        </p:nvSpPr>
        <p:spPr>
          <a:xfrm>
            <a:off x="863590" y="5715759"/>
            <a:ext cx="10571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total revenue across all segments equals $16M, consistent with overall churn analysis.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02EA7-417F-BE8D-9748-0F3488D9061C}"/>
              </a:ext>
            </a:extLst>
          </p:cNvPr>
          <p:cNvSpPr txBox="1"/>
          <p:nvPr/>
        </p:nvSpPr>
        <p:spPr>
          <a:xfrm>
            <a:off x="863590" y="4564466"/>
            <a:ext cx="10571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Two-year contracts show the lowest churn and highest revenue, confirming that longer commitments reduce customer loss.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B453BF-997F-B1EE-90C5-875E81A16E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73177" r="1119" b="2562"/>
          <a:stretch>
            <a:fillRect/>
          </a:stretch>
        </p:blipFill>
        <p:spPr>
          <a:xfrm>
            <a:off x="953552" y="1623545"/>
            <a:ext cx="10284896" cy="159448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6663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47" y="672607"/>
            <a:ext cx="5547866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Behind the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076" y="2222364"/>
            <a:ext cx="3947200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Ahmed Anwar</a:t>
            </a:r>
          </a:p>
        </p:txBody>
      </p:sp>
      <p:pic>
        <p:nvPicPr>
          <p:cNvPr id="14" name="Graphic 13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2284451"/>
            <a:ext cx="512395" cy="491276"/>
          </a:xfrm>
          <a:prstGeom prst="rect">
            <a:avLst/>
          </a:prstGeom>
        </p:spPr>
      </p:pic>
      <p:pic>
        <p:nvPicPr>
          <p:cNvPr id="18" name="Graphic 17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3641645"/>
            <a:ext cx="512395" cy="491276"/>
          </a:xfrm>
          <a:prstGeom prst="rect">
            <a:avLst/>
          </a:prstGeom>
        </p:spPr>
      </p:pic>
      <p:pic>
        <p:nvPicPr>
          <p:cNvPr id="19" name="Graphic 18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2970717"/>
            <a:ext cx="512395" cy="491276"/>
          </a:xfrm>
          <a:prstGeom prst="rect">
            <a:avLst/>
          </a:prstGeom>
        </p:spPr>
      </p:pic>
      <p:pic>
        <p:nvPicPr>
          <p:cNvPr id="20" name="Graphic 19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4967428"/>
            <a:ext cx="512395" cy="491276"/>
          </a:xfrm>
          <a:prstGeom prst="rect">
            <a:avLst/>
          </a:prstGeom>
        </p:spPr>
      </p:pic>
      <p:pic>
        <p:nvPicPr>
          <p:cNvPr id="21" name="Graphic 20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4281162"/>
            <a:ext cx="512395" cy="4912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5562" l="4348" r="94158">
                        <a14:foregroundMark x1="13723" y1="42482" x2="13723" y2="42482"/>
                        <a14:foregroundMark x1="13859" y1="43116" x2="13723" y2="44203"/>
                        <a14:foregroundMark x1="13587" y1="53442" x2="12908" y2="55344"/>
                        <a14:foregroundMark x1="12772" y1="35870" x2="12772" y2="35870"/>
                        <a14:foregroundMark x1="14130" y1="36685" x2="14130" y2="36685"/>
                        <a14:foregroundMark x1="29620" y1="35688" x2="29620" y2="35688"/>
                        <a14:foregroundMark x1="26087" y1="32428" x2="26087" y2="32428"/>
                        <a14:foregroundMark x1="20652" y1="39946" x2="20652" y2="39946"/>
                        <a14:foregroundMark x1="21060" y1="40851" x2="21060" y2="40851"/>
                        <a14:foregroundMark x1="20516" y1="39764" x2="20516" y2="39764"/>
                        <a14:foregroundMark x1="45516" y1="35507" x2="45109" y2="35507"/>
                        <a14:foregroundMark x1="44158" y1="37591" x2="44158" y2="37591"/>
                        <a14:foregroundMark x1="46603" y1="34239" x2="46603" y2="34239"/>
                        <a14:foregroundMark x1="46467" y1="34420" x2="46467" y2="34420"/>
                        <a14:foregroundMark x1="46332" y1="35054" x2="46332" y2="35054"/>
                        <a14:foregroundMark x1="46196" y1="34873" x2="46196" y2="34873"/>
                        <a14:foregroundMark x1="52174" y1="30344" x2="52174" y2="30344"/>
                        <a14:foregroundMark x1="58696" y1="39493" x2="58696" y2="39493"/>
                        <a14:foregroundMark x1="56658" y1="35688" x2="56658" y2="35688"/>
                        <a14:foregroundMark x1="59511" y1="36051" x2="59511" y2="36051"/>
                        <a14:foregroundMark x1="60054" y1="35870" x2="60054" y2="35870"/>
                        <a14:foregroundMark x1="68886" y1="40399" x2="68886" y2="40399"/>
                        <a14:foregroundMark x1="69701" y1="43750" x2="69701" y2="43750"/>
                        <a14:foregroundMark x1="73370" y1="35054" x2="73370" y2="35054"/>
                        <a14:foregroundMark x1="76087" y1="34873" x2="75951" y2="36051"/>
                        <a14:foregroundMark x1="79484" y1="46558" x2="79484" y2="46558"/>
                        <a14:foregroundMark x1="87636" y1="54076" x2="87636" y2="54620"/>
                        <a14:foregroundMark x1="93342" y1="56159" x2="91304" y2="55254"/>
                        <a14:foregroundMark x1="92527" y1="74094" x2="90761" y2="76630"/>
                        <a14:foregroundMark x1="94701" y1="73188" x2="93207" y2="77717"/>
                        <a14:foregroundMark x1="85734" y1="55525" x2="85734" y2="55525"/>
                        <a14:foregroundMark x1="91033" y1="59330" x2="91033" y2="59330"/>
                        <a14:foregroundMark x1="9647" y1="62772" x2="9239" y2="63134"/>
                        <a14:foregroundMark x1="7201" y1="47192" x2="7201" y2="47192"/>
                        <a14:foregroundMark x1="6793" y1="47011" x2="6793" y2="47011"/>
                        <a14:foregroundMark x1="8832" y1="62319" x2="11141" y2="62138"/>
                        <a14:foregroundMark x1="14810" y1="59149" x2="14810" y2="59149"/>
                        <a14:foregroundMark x1="9647" y1="75543" x2="23234" y2="77536"/>
                        <a14:foregroundMark x1="4348" y1="72826" x2="7880" y2="79982"/>
                        <a14:foregroundMark x1="7880" y1="79982" x2="15761" y2="85507"/>
                        <a14:foregroundMark x1="15761" y1="85507" x2="18478" y2="84058"/>
                        <a14:foregroundMark x1="29755" y1="83877" x2="30299" y2="85960"/>
                        <a14:foregroundMark x1="26223" y1="90217" x2="26223" y2="90217"/>
                        <a14:foregroundMark x1="26359" y1="90761" x2="26359" y2="90761"/>
                        <a14:foregroundMark x1="30707" y1="95018" x2="30707" y2="95018"/>
                        <a14:foregroundMark x1="15761" y1="94565" x2="15761" y2="94565"/>
                        <a14:foregroundMark x1="23098" y1="94746" x2="23098" y2="94746"/>
                        <a14:foregroundMark x1="8560" y1="93931" x2="8560" y2="93931"/>
                        <a14:foregroundMark x1="46875" y1="94565" x2="46875" y2="94565"/>
                        <a14:foregroundMark x1="56386" y1="91395" x2="56386" y2="91395"/>
                        <a14:foregroundMark x1="58967" y1="92663" x2="58424" y2="93931"/>
                        <a14:foregroundMark x1="63043" y1="95562" x2="63043" y2="95562"/>
                        <a14:foregroundMark x1="72418" y1="94928" x2="72418" y2="94928"/>
                        <a14:foregroundMark x1="74185" y1="89221" x2="73641" y2="90308"/>
                        <a14:foregroundMark x1="85326" y1="90489" x2="84783" y2="92029"/>
                        <a14:foregroundMark x1="67663" y1="67210" x2="67663" y2="67210"/>
                        <a14:foregroundMark x1="65897" y1="66757" x2="65897" y2="66757"/>
                        <a14:foregroundMark x1="68478" y1="67663" x2="68478" y2="67663"/>
                        <a14:foregroundMark x1="6793" y1="46558" x2="6793" y2="46558"/>
                        <a14:foregroundMark x1="6114" y1="47373" x2="6114" y2="47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7516" y="-558339"/>
            <a:ext cx="5057077" cy="6462898"/>
          </a:xfrm>
          <a:prstGeom prst="rect">
            <a:avLst/>
          </a:prstGeom>
        </p:spPr>
      </p:pic>
      <p:pic>
        <p:nvPicPr>
          <p:cNvPr id="39" name="Graphic 38" descr="Direction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6395" y="-189269"/>
            <a:ext cx="2307396" cy="234874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136077" y="2908630"/>
            <a:ext cx="3947200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Muhannad Mahfouz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36077" y="3594896"/>
            <a:ext cx="3947199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Esraa Soliman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36077" y="4281162"/>
            <a:ext cx="3947200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Ibrahim Saeed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36076" y="4967428"/>
            <a:ext cx="3947199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Tasneem Shaaban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26491" y="5967080"/>
            <a:ext cx="7062843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Instructor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: Eng Abdelrahman Ashour</a:t>
            </a:r>
          </a:p>
        </p:txBody>
      </p:sp>
      <p:pic>
        <p:nvPicPr>
          <p:cNvPr id="5" name="Graphic 4" descr="Classroom with solid fil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3626" y="6038990"/>
            <a:ext cx="512865" cy="5128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9099E-BB1F-8C72-5498-8A2ED1C6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053BE755-BF60-2C91-5C05-D9A6E986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62F8C1B4-66C8-D655-4F57-9E9C1C038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D369E-BB14-3FF6-848F-6E18731E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20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7E899A1B-20DA-904C-8BF5-82EB7C5FCC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9" y="2394809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15D96F-B539-1EDC-3B16-DF684A176D01}"/>
              </a:ext>
            </a:extLst>
          </p:cNvPr>
          <p:cNvSpPr txBox="1"/>
          <p:nvPr/>
        </p:nvSpPr>
        <p:spPr>
          <a:xfrm>
            <a:off x="852625" y="2211134"/>
            <a:ext cx="11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Target Low and Mid Value customers with personalized retention programs (discounts, add-ons, loyalty points) to cut high churn.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DE4B580A-F05F-323C-0BE1-C39307E9B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3964037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0978DC-DF05-A435-2E62-1D4C6C47FC1D}"/>
              </a:ext>
            </a:extLst>
          </p:cNvPr>
          <p:cNvSpPr txBox="1"/>
          <p:nvPr/>
        </p:nvSpPr>
        <p:spPr>
          <a:xfrm>
            <a:off x="852625" y="3780362"/>
            <a:ext cx="1063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Maintain and reward High Value customers through exclusive offers and premium support.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1165A8-FEE3-DDBE-B369-20937EE9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48" y="672607"/>
            <a:ext cx="445372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8" name="Graphic 7" descr="Chat with solid fill">
            <a:extLst>
              <a:ext uri="{FF2B5EF4-FFF2-40B4-BE49-F238E27FC236}">
                <a16:creationId xmlns:a16="http://schemas.microsoft.com/office/drawing/2014/main" id="{05CE6574-F9F3-2F22-B1BF-B88623584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529" y="560818"/>
            <a:ext cx="914400" cy="914400"/>
          </a:xfrm>
          <a:prstGeom prst="rect">
            <a:avLst/>
          </a:prstGeom>
        </p:spPr>
      </p:pic>
      <p:pic>
        <p:nvPicPr>
          <p:cNvPr id="10" name="Graphic 9" descr="Mental Health with solid fill">
            <a:extLst>
              <a:ext uri="{FF2B5EF4-FFF2-40B4-BE49-F238E27FC236}">
                <a16:creationId xmlns:a16="http://schemas.microsoft.com/office/drawing/2014/main" id="{77E06226-4C00-7ECC-08D9-991FCCCFE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5533265"/>
            <a:ext cx="586759" cy="586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55FFDF-C8EB-F03E-508D-06A1A51459A6}"/>
              </a:ext>
            </a:extLst>
          </p:cNvPr>
          <p:cNvSpPr txBox="1"/>
          <p:nvPr/>
        </p:nvSpPr>
        <p:spPr>
          <a:xfrm>
            <a:off x="852624" y="5349590"/>
            <a:ext cx="1063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Encourage long-term contracts via incentives or bundled plans to build stability and lower churn.</a:t>
            </a:r>
          </a:p>
        </p:txBody>
      </p:sp>
    </p:spTree>
    <p:extLst>
      <p:ext uri="{BB962C8B-B14F-4D97-AF65-F5344CB8AC3E}">
        <p14:creationId xmlns:p14="http://schemas.microsoft.com/office/powerpoint/2010/main" val="4206937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32110C-8F4B-4F1A-CF65-A04DE35E8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19608" r="25441" b="13255"/>
          <a:stretch>
            <a:fillRect/>
          </a:stretch>
        </p:blipFill>
        <p:spPr>
          <a:xfrm>
            <a:off x="1778149" y="710004"/>
            <a:ext cx="9700260" cy="5464885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9830" y="-2251329"/>
            <a:ext cx="7096125" cy="1139558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21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660946" y="3048419"/>
            <a:ext cx="4468950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Services Usage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BD3EB-B276-6061-A97A-0880069B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29E2C0-24AE-9585-95FD-3AE6167FC115}"/>
              </a:ext>
            </a:extLst>
          </p:cNvPr>
          <p:cNvSpPr/>
          <p:nvPr/>
        </p:nvSpPr>
        <p:spPr>
          <a:xfrm>
            <a:off x="825674" y="4416534"/>
            <a:ext cx="7406144" cy="1569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DADF86-E005-B0EC-AC49-673937C9D1E3}"/>
              </a:ext>
            </a:extLst>
          </p:cNvPr>
          <p:cNvSpPr/>
          <p:nvPr/>
        </p:nvSpPr>
        <p:spPr>
          <a:xfrm>
            <a:off x="798222" y="1837811"/>
            <a:ext cx="7433596" cy="16193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C666D738-88E8-2860-7375-0A0A9644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19618C2C-99C6-34F0-8BA3-462EAD278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11DB9215-42EA-86BA-2C28-44494CA53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586" y="2346096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730267F2-EE3B-4153-366D-0688673330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309508" y="4931488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67194D7B-8A71-424E-DB0A-C808D698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E5D192-ABA4-96D4-3973-ED1EC1E2B1A4}"/>
              </a:ext>
            </a:extLst>
          </p:cNvPr>
          <p:cNvSpPr txBox="1"/>
          <p:nvPr/>
        </p:nvSpPr>
        <p:spPr>
          <a:xfrm>
            <a:off x="873769" y="1831143"/>
            <a:ext cx="7556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Customers who utilize Tech Support exhibit a high churn rate of 42%, suggesting that interacting with support is a major pre-cursor or consequence of a poor overall experience.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DEE9E-591B-2739-8F67-35973FA34510}"/>
              </a:ext>
            </a:extLst>
          </p:cNvPr>
          <p:cNvSpPr txBox="1"/>
          <p:nvPr/>
        </p:nvSpPr>
        <p:spPr>
          <a:xfrm>
            <a:off x="873697" y="4432318"/>
            <a:ext cx="7406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Fiber Optic internet type has the highest churn rate at a critical 42%, significantly surpassing DSL's 19% churn and pointing to systemic issues with this specific product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54A6B-FC3B-127F-0275-8FA8BA65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22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60D85A-A40F-3488-AB5E-7F24DF880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t="63430" r="56484" b="13225"/>
          <a:stretch>
            <a:fillRect/>
          </a:stretch>
        </p:blipFill>
        <p:spPr>
          <a:xfrm>
            <a:off x="8388835" y="4246230"/>
            <a:ext cx="3700699" cy="21101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99AABB-33F1-4848-4FC1-D36A029B2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2" t="41612" r="26484" b="35600"/>
          <a:stretch>
            <a:fillRect/>
          </a:stretch>
        </p:blipFill>
        <p:spPr>
          <a:xfrm>
            <a:off x="8388835" y="1547312"/>
            <a:ext cx="3704886" cy="220038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8365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6907-92B2-92F1-A6DD-D13D3BD3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2616C4-AB67-531C-A976-84B712607B14}"/>
              </a:ext>
            </a:extLst>
          </p:cNvPr>
          <p:cNvSpPr/>
          <p:nvPr/>
        </p:nvSpPr>
        <p:spPr>
          <a:xfrm>
            <a:off x="825674" y="4416534"/>
            <a:ext cx="7784926" cy="1569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BE1A2-5322-FC05-7456-2590A25CBB65}"/>
              </a:ext>
            </a:extLst>
          </p:cNvPr>
          <p:cNvSpPr/>
          <p:nvPr/>
        </p:nvSpPr>
        <p:spPr>
          <a:xfrm>
            <a:off x="798222" y="2122217"/>
            <a:ext cx="7812378" cy="13349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BE1FF7BF-4B94-2E73-8552-7398C1D6A2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1E5D7FAA-AFEE-091A-8423-E33D6EC39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19C877BE-0C38-FD5B-C9D5-718BD7245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57852" y="2503486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B906A0A7-3D8F-D801-7B11-3ABCABB6E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309508" y="4931488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8AF27EC1-A3C1-15B2-D5D2-D4019FF8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315EAC-3E88-18C2-85C2-9617A9E4A65D}"/>
              </a:ext>
            </a:extLst>
          </p:cNvPr>
          <p:cNvSpPr txBox="1"/>
          <p:nvPr/>
        </p:nvSpPr>
        <p:spPr>
          <a:xfrm>
            <a:off x="834393" y="2173197"/>
            <a:ext cx="7908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This service is the strongest safeguard against churn, drastically reducing the churn rate from 72% (for those without it) down to just 17% for those who subscribe.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6A527B-4D2A-8F9B-BF33-0184D19D31B9}"/>
              </a:ext>
            </a:extLst>
          </p:cNvPr>
          <p:cNvSpPr txBox="1"/>
          <p:nvPr/>
        </p:nvSpPr>
        <p:spPr>
          <a:xfrm>
            <a:off x="873697" y="4416534"/>
            <a:ext cx="7784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Internet service is the most widely adopted product (78% penetration), while the volume of Streaming Movies Watched is not a differentiator between churned and non-churned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B9052-A010-AC9D-FC13-AE80F7E2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23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43FC96-E120-86CC-635A-C18EC48110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2" t="41355" r="56428" b="35609"/>
          <a:stretch>
            <a:fillRect/>
          </a:stretch>
        </p:blipFill>
        <p:spPr>
          <a:xfrm>
            <a:off x="8610600" y="1677886"/>
            <a:ext cx="3581400" cy="21909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AE91A-81B4-823D-4BDD-4318C6471F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5" t="31488" r="50797" b="57949"/>
          <a:stretch>
            <a:fillRect/>
          </a:stretch>
        </p:blipFill>
        <p:spPr>
          <a:xfrm>
            <a:off x="9295981" y="3951448"/>
            <a:ext cx="2210637" cy="76277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92C7B7-321B-FD63-A1E4-4F0E6C36C4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0" t="63180" r="25441" b="13316"/>
          <a:stretch>
            <a:fillRect/>
          </a:stretch>
        </p:blipFill>
        <p:spPr>
          <a:xfrm>
            <a:off x="8610599" y="4646989"/>
            <a:ext cx="3581401" cy="16118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5634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895E-FC7B-4002-B14C-87A31914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9B3F90AC-7F29-616D-828E-C8539281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9AC99C25-2794-49F3-2957-0FE1B5E92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1024-2B23-D1CD-B202-54158207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24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1D21E911-6F0A-5E9D-4A1E-4C54E3F83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9" y="2394809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9D4733-BD4A-361B-141A-92F2B58F5848}"/>
              </a:ext>
            </a:extLst>
          </p:cNvPr>
          <p:cNvSpPr txBox="1"/>
          <p:nvPr/>
        </p:nvSpPr>
        <p:spPr>
          <a:xfrm>
            <a:off x="852625" y="2211134"/>
            <a:ext cx="10803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Mandate Online Security: Immediately bundle Online Security with Fiber Optic to stabilize the highest-risk revenue base.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97D80958-7A6A-23D7-8B00-33D2694CF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3964037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E94460-4991-FD37-680A-F65A4F0DE451}"/>
              </a:ext>
            </a:extLst>
          </p:cNvPr>
          <p:cNvSpPr txBox="1"/>
          <p:nvPr/>
        </p:nvSpPr>
        <p:spPr>
          <a:xfrm>
            <a:off x="852625" y="3780362"/>
            <a:ext cx="10974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Fix Fiber Quality: Launch an urgent task force to resolve systemic issues in the Fiber Optic network causing 42% churn.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7DECEC-9F48-F9DD-0259-AADCA41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48" y="672607"/>
            <a:ext cx="445372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8" name="Graphic 7" descr="Chat with solid fill">
            <a:extLst>
              <a:ext uri="{FF2B5EF4-FFF2-40B4-BE49-F238E27FC236}">
                <a16:creationId xmlns:a16="http://schemas.microsoft.com/office/drawing/2014/main" id="{609D762C-6301-1F76-53E3-5FEC8B083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529" y="560818"/>
            <a:ext cx="914400" cy="914400"/>
          </a:xfrm>
          <a:prstGeom prst="rect">
            <a:avLst/>
          </a:prstGeom>
        </p:spPr>
      </p:pic>
      <p:pic>
        <p:nvPicPr>
          <p:cNvPr id="10" name="Graphic 9" descr="Mental Health with solid fill">
            <a:extLst>
              <a:ext uri="{FF2B5EF4-FFF2-40B4-BE49-F238E27FC236}">
                <a16:creationId xmlns:a16="http://schemas.microsoft.com/office/drawing/2014/main" id="{BD54CD34-D646-DC40-D4BA-E87613E5A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5533265"/>
            <a:ext cx="586759" cy="586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AD247-14F2-4266-EEDE-6B72D31C55FC}"/>
              </a:ext>
            </a:extLst>
          </p:cNvPr>
          <p:cNvSpPr txBox="1"/>
          <p:nvPr/>
        </p:nvSpPr>
        <p:spPr>
          <a:xfrm>
            <a:off x="852625" y="5349590"/>
            <a:ext cx="11242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Redesign Tech Support: Overhaul the support process to improve First-Contact Resolution (FCR), turning the channel into a service stabilizer.</a:t>
            </a:r>
          </a:p>
        </p:txBody>
      </p:sp>
    </p:spTree>
    <p:extLst>
      <p:ext uri="{BB962C8B-B14F-4D97-AF65-F5344CB8AC3E}">
        <p14:creationId xmlns:p14="http://schemas.microsoft.com/office/powerpoint/2010/main" val="386293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053658-0351-4C24-E733-53D265A12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19652" r="25441" b="13255"/>
          <a:stretch>
            <a:fillRect/>
          </a:stretch>
        </p:blipFill>
        <p:spPr>
          <a:xfrm>
            <a:off x="1764254" y="712994"/>
            <a:ext cx="9724913" cy="5451138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9830" y="-2251329"/>
            <a:ext cx="7096125" cy="1139558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25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566633" y="3073266"/>
            <a:ext cx="4212300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Customer</a:t>
            </a: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Demographics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C3676-97C3-2FC7-DFE1-C4A24C16F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38FC35-989D-9E87-C6A5-7FDB5FF07F17}"/>
              </a:ext>
            </a:extLst>
          </p:cNvPr>
          <p:cNvSpPr/>
          <p:nvPr/>
        </p:nvSpPr>
        <p:spPr>
          <a:xfrm>
            <a:off x="825673" y="4416534"/>
            <a:ext cx="7736903" cy="1569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9557EA-9A5E-389F-6C35-193840F420B4}"/>
              </a:ext>
            </a:extLst>
          </p:cNvPr>
          <p:cNvSpPr/>
          <p:nvPr/>
        </p:nvSpPr>
        <p:spPr>
          <a:xfrm>
            <a:off x="798222" y="1837811"/>
            <a:ext cx="7764354" cy="16193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3456B71F-8C73-69FC-96AA-07EF949D0D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A4BEDB05-BF06-8C54-23DB-6B9008ECF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54AC68D9-95EC-7551-455F-12400AF97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586" y="2346096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FC2EACD1-C7B1-9DA6-3E88-B2B511CD0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309508" y="4931488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824B989B-D921-77AF-222E-39C29B59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CA8B5-FFAA-F4C9-035F-B66318AED993}"/>
              </a:ext>
            </a:extLst>
          </p:cNvPr>
          <p:cNvSpPr txBox="1"/>
          <p:nvPr/>
        </p:nvSpPr>
        <p:spPr>
          <a:xfrm>
            <a:off x="873769" y="1831143"/>
            <a:ext cx="7898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34% of customers do not have a Partner; this large single-customer segment represents the most volatile group in terms of churn risk, despite being smaller than the Partner segment.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4EF9D-1D9D-35C5-91D3-61DE4277936D}"/>
              </a:ext>
            </a:extLst>
          </p:cNvPr>
          <p:cNvSpPr txBox="1"/>
          <p:nvPr/>
        </p:nvSpPr>
        <p:spPr>
          <a:xfrm>
            <a:off x="873697" y="4387660"/>
            <a:ext cx="7736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Gender is the least relevant demographic factor for churn, as the customer count for Male (3.6K) is almost identical to Female (3.5K), showing no correlation with overall churn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330A2-397A-C9F9-2A0C-4E8840FE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26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C9CA6B-84D2-1C09-4C43-A45C0EFA2C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4" t="41612" r="26484" b="35500"/>
          <a:stretch>
            <a:fillRect/>
          </a:stretch>
        </p:blipFill>
        <p:spPr>
          <a:xfrm>
            <a:off x="8610600" y="1772466"/>
            <a:ext cx="3581400" cy="175007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ADD984-6461-613E-8ECE-B08D2C309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1489" r="39190" b="58095"/>
          <a:stretch>
            <a:fillRect/>
          </a:stretch>
        </p:blipFill>
        <p:spPr>
          <a:xfrm>
            <a:off x="9268127" y="984310"/>
            <a:ext cx="2266345" cy="84116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F42A2F-7B1A-8573-485F-CABFCFF875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1" t="41512" r="56745" b="35600"/>
          <a:stretch>
            <a:fillRect/>
          </a:stretch>
        </p:blipFill>
        <p:spPr>
          <a:xfrm>
            <a:off x="8596158" y="4135954"/>
            <a:ext cx="3595842" cy="207307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09268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512-14BF-D634-2A66-27AE5807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A09E37-7085-3E9D-C29E-7492CF3C0154}"/>
              </a:ext>
            </a:extLst>
          </p:cNvPr>
          <p:cNvSpPr/>
          <p:nvPr/>
        </p:nvSpPr>
        <p:spPr>
          <a:xfrm>
            <a:off x="825673" y="4416534"/>
            <a:ext cx="7780126" cy="1569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5BA6CE-1361-FF44-D6A2-7D11AD75BA23}"/>
              </a:ext>
            </a:extLst>
          </p:cNvPr>
          <p:cNvSpPr/>
          <p:nvPr/>
        </p:nvSpPr>
        <p:spPr>
          <a:xfrm>
            <a:off x="798221" y="1837811"/>
            <a:ext cx="7807577" cy="16193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9EFE4ED5-91ED-A482-EB9B-3DEBA89E5F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F5FF36E8-2504-5568-D2DE-BD1505A92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0B82C2E8-1471-BD59-1E90-3E8DA342D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586" y="2346096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9D470ED2-CB14-391A-32E2-3C77DB5BF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309508" y="4931488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BB611ADA-9C4C-FF7D-D089-4D80E564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8E4BCF-BA15-6EE3-A13F-CA89F2CC342B}"/>
              </a:ext>
            </a:extLst>
          </p:cNvPr>
          <p:cNvSpPr txBox="1"/>
          <p:nvPr/>
        </p:nvSpPr>
        <p:spPr>
          <a:xfrm>
            <a:off x="873769" y="1831143"/>
            <a:ext cx="7657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Senior Citizen segment (16.21%) is the second smallest group; while they are stable, they likely have the lowest revenue impact due to low Average CLTV and volume.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41633-BDE3-147D-A5C2-78A9C5518200}"/>
              </a:ext>
            </a:extLst>
          </p:cNvPr>
          <p:cNvSpPr txBox="1"/>
          <p:nvPr/>
        </p:nvSpPr>
        <p:spPr>
          <a:xfrm>
            <a:off x="873697" y="4435488"/>
            <a:ext cx="7780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group with Dependents (1.6K) is the smallest segment, this group is generally stable, its size means its low churn rate has a minimal positive impact on the overall retention 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8E9C0-8AAE-3404-2A86-EA0C5FFD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27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8ADD94-A08A-D01A-5AA0-6CDC7052C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5" t="63151" r="56565" b="13236"/>
          <a:stretch>
            <a:fillRect/>
          </a:stretch>
        </p:blipFill>
        <p:spPr>
          <a:xfrm>
            <a:off x="8605799" y="1597490"/>
            <a:ext cx="3586201" cy="20929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0E7074-1DCC-2C98-C950-C9B559D13A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0" t="31488" r="62859" b="57509"/>
          <a:stretch>
            <a:fillRect/>
          </a:stretch>
        </p:blipFill>
        <p:spPr>
          <a:xfrm>
            <a:off x="9226761" y="672607"/>
            <a:ext cx="2321170" cy="86757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46A048-C22C-387F-77F8-D33E9CA692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2" t="63297" r="26730" b="13090"/>
          <a:stretch>
            <a:fillRect/>
          </a:stretch>
        </p:blipFill>
        <p:spPr>
          <a:xfrm>
            <a:off x="8605799" y="4170067"/>
            <a:ext cx="3563095" cy="218628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16001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43E38-B0DA-3503-5A0D-469850174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02F57E7D-A9DB-9891-C05F-BA8D7E7526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F052FA7B-88E4-E7DE-BDA4-2F4804E19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2937F-DDA3-C1B8-0D35-487C3993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28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511355A0-E6A4-9445-37B5-0C7F8DFE6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9" y="2394809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4EA5EA-BC9A-9642-D125-C52A19FF125A}"/>
              </a:ext>
            </a:extLst>
          </p:cNvPr>
          <p:cNvSpPr txBox="1"/>
          <p:nvPr/>
        </p:nvSpPr>
        <p:spPr>
          <a:xfrm>
            <a:off x="852625" y="2211134"/>
            <a:ext cx="10803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Launch short-term digital "Engagement &amp; Value" plans focused on the young, non-partnered segment to directly mitigate their high churn risk.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D17BE336-A6D6-791F-187C-CF3FDD2CC5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3964037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6BEA47-4C23-0613-AF2F-8FE49F6B3D79}"/>
              </a:ext>
            </a:extLst>
          </p:cNvPr>
          <p:cNvSpPr txBox="1"/>
          <p:nvPr/>
        </p:nvSpPr>
        <p:spPr>
          <a:xfrm>
            <a:off x="852625" y="3780362"/>
            <a:ext cx="10974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Introduce bundled, premium Partner/Family packages to increase the low Average CLTV of loyal, stable multi-person households.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301932-EB33-1B31-34EC-22364900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48" y="672607"/>
            <a:ext cx="445372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8" name="Graphic 7" descr="Chat with solid fill">
            <a:extLst>
              <a:ext uri="{FF2B5EF4-FFF2-40B4-BE49-F238E27FC236}">
                <a16:creationId xmlns:a16="http://schemas.microsoft.com/office/drawing/2014/main" id="{8125B879-6A9D-050E-E09C-83A1A785F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529" y="560818"/>
            <a:ext cx="914400" cy="914400"/>
          </a:xfrm>
          <a:prstGeom prst="rect">
            <a:avLst/>
          </a:prstGeom>
        </p:spPr>
      </p:pic>
      <p:pic>
        <p:nvPicPr>
          <p:cNvPr id="10" name="Graphic 9" descr="Mental Health with solid fill">
            <a:extLst>
              <a:ext uri="{FF2B5EF4-FFF2-40B4-BE49-F238E27FC236}">
                <a16:creationId xmlns:a16="http://schemas.microsoft.com/office/drawing/2014/main" id="{2C4C8CEC-A69B-EF98-8333-763D7494A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5533265"/>
            <a:ext cx="586759" cy="586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D800C-E19C-3657-E915-07986F118197}"/>
              </a:ext>
            </a:extLst>
          </p:cNvPr>
          <p:cNvSpPr txBox="1"/>
          <p:nvPr/>
        </p:nvSpPr>
        <p:spPr>
          <a:xfrm>
            <a:off x="852625" y="5349590"/>
            <a:ext cx="111298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 Move stable, low-value Senior Citizens to low-cost self-service support options to maintain loyalty and reduce service operational costs.</a:t>
            </a:r>
          </a:p>
        </p:txBody>
      </p:sp>
    </p:spTree>
    <p:extLst>
      <p:ext uri="{BB962C8B-B14F-4D97-AF65-F5344CB8AC3E}">
        <p14:creationId xmlns:p14="http://schemas.microsoft.com/office/powerpoint/2010/main" val="142574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irection with solid fill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529925" y="672607"/>
            <a:ext cx="1547353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Link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89248" y="2648710"/>
            <a:ext cx="5958776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Link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78109">
            <a:off x="141983" y="2721126"/>
            <a:ext cx="686159" cy="686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03" b="94048" l="9932" r="89932">
                        <a14:foregroundMark x1="46395" y1="11735" x2="46395" y2="11735"/>
                        <a14:foregroundMark x1="53878" y1="9354" x2="53878" y2="9354"/>
                        <a14:foregroundMark x1="47075" y1="6803" x2="42041" y2="12075"/>
                        <a14:foregroundMark x1="18367" y1="60374" x2="20544" y2="68197"/>
                        <a14:foregroundMark x1="21497" y1="77381" x2="22313" y2="85034"/>
                        <a14:foregroundMark x1="22313" y1="85034" x2="27891" y2="88776"/>
                        <a14:foregroundMark x1="27891" y1="88776" x2="53197" y2="90476"/>
                        <a14:foregroundMark x1="53197" y1="90476" x2="76871" y2="83844"/>
                        <a14:foregroundMark x1="76871" y1="83844" x2="85442" y2="71088"/>
                        <a14:foregroundMark x1="82721" y1="86224" x2="66803" y2="94048"/>
                        <a14:foregroundMark x1="66803" y1="94048" x2="22177" y2="93707"/>
                        <a14:foregroundMark x1="50340" y1="30102" x2="54014" y2="29422"/>
                        <a14:backgroundMark x1="24490" y1="23129" x2="27619" y2="23129"/>
                        <a14:backgroundMark x1="28435" y1="23129" x2="29388" y2="27381"/>
                        <a14:backgroundMark x1="31701" y1="29252" x2="27075" y2="29252"/>
                        <a14:backgroundMark x1="26259" y1="27551" x2="30340" y2="31122"/>
                        <a14:backgroundMark x1="78776" y1="23469" x2="86667" y2="31122"/>
                        <a14:backgroundMark x1="86667" y1="31122" x2="86667" y2="31122"/>
                        <a14:backgroundMark x1="80408" y1="20238" x2="77551" y2="29082"/>
                        <a14:backgroundMark x1="77551" y1="29082" x2="77551" y2="29762"/>
                        <a14:backgroundMark x1="77551" y1="29762" x2="79728" y2="31633"/>
                        <a14:backgroundMark x1="77415" y1="22449" x2="82177" y2="30272"/>
                        <a14:backgroundMark x1="82177" y1="30272" x2="88571" y2="22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95" y="1761515"/>
            <a:ext cx="6947277" cy="50964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rgbClr val="7030A0"/>
                </a:solidFill>
                <a:latin typeface="Abadi" panose="020B0604020104020204" pitchFamily="34" charset="0"/>
              </a:rPr>
              <a:t>29</a:t>
            </a:fld>
            <a:endParaRPr lang="en-US" sz="2400" b="1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Link with solid fil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300192">
            <a:off x="6664214" y="-266849"/>
            <a:ext cx="2118362" cy="21183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4903" y="2771817"/>
            <a:ext cx="4595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hlinkClick r:id="rId11"/>
              </a:rPr>
              <a:t>Telecom churn analysis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6" name="Graphic 15" descr="Bar chart with solid fill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552" y="4663903"/>
            <a:ext cx="2194097" cy="2194097"/>
          </a:xfrm>
          <a:prstGeom prst="rect">
            <a:avLst/>
          </a:prstGeom>
        </p:spPr>
      </p:pic>
      <p:pic>
        <p:nvPicPr>
          <p:cNvPr id="17" name="Graphic 16" descr="Presentation with pie chart with solid fill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08083" y="4474318"/>
            <a:ext cx="2383682" cy="2383682"/>
          </a:xfrm>
          <a:prstGeom prst="rect">
            <a:avLst/>
          </a:prstGeom>
        </p:spPr>
      </p:pic>
      <p:pic>
        <p:nvPicPr>
          <p:cNvPr id="18" name="Graphic 17" descr="Bullseye with solid fill"/>
          <p:cNvPicPr>
            <a:picLocks noChangeAspect="1"/>
          </p:cNvPicPr>
          <p:nvPr/>
        </p:nvPicPr>
        <p:blipFill>
          <a:blip r:embed="rId16">
            <a:alphaModFix amt="40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60585" y="78439"/>
            <a:ext cx="1575660" cy="1575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itting at a table with a light bulb above them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084" y="2317544"/>
            <a:ext cx="4528658" cy="4528658"/>
          </a:xfrm>
          <a:prstGeom prst="rect">
            <a:avLst/>
          </a:prstGeom>
        </p:spPr>
      </p:pic>
      <p:pic>
        <p:nvPicPr>
          <p:cNvPr id="5" name="Graphic 4" descr="Direction with solid fill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5885" y="-189269"/>
            <a:ext cx="2307396" cy="2348744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33050" y="2356081"/>
            <a:ext cx="7742177" cy="36930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5547866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3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7306" y="2602810"/>
            <a:ext cx="74473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badi" panose="020B0604020104020204" pitchFamily="34" charset="0"/>
              </a:rPr>
              <a:t>Imagine a customer who relies on their telecom service every day making calls, paying bills, staying connected. </a:t>
            </a:r>
          </a:p>
          <a:p>
            <a:pPr algn="just"/>
            <a:r>
              <a:rPr lang="en-US" sz="2800" b="1" dirty="0">
                <a:latin typeface="Abadi" panose="020B0604020104020204" pitchFamily="34" charset="0"/>
              </a:rPr>
              <a:t>Then one day, they decide to leave for a competitor !</a:t>
            </a:r>
          </a:p>
          <a:p>
            <a:pPr algn="just"/>
            <a:r>
              <a:rPr lang="en-US" sz="2800" b="1" dirty="0">
                <a:latin typeface="Abadi" panose="020B0604020104020204" pitchFamily="34" charset="0"/>
              </a:rPr>
              <a:t>Every lost customer means lost revenue and higher costs to win new ones.</a:t>
            </a:r>
          </a:p>
        </p:txBody>
      </p:sp>
      <p:pic>
        <p:nvPicPr>
          <p:cNvPr id="32" name="Graphic 31" descr="Cell Tower outline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6503" y="4188094"/>
            <a:ext cx="2562447" cy="3326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422097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The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4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7" name="Graphic 6" descr="Direction with solid fill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5885" y="-189269"/>
            <a:ext cx="2307396" cy="2348744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535464" y="1782728"/>
            <a:ext cx="10406856" cy="10404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2051" y="1807771"/>
            <a:ext cx="10341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High customer churn in the telecom sector causes major revenue losses and raises the cost of acquiring new customers.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864248" y="3127709"/>
            <a:ext cx="2993976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20551" y="3295527"/>
            <a:ext cx="310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Strong competition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3994417" y="4285563"/>
            <a:ext cx="2955668" cy="8005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>
            <a:off x="7707796" y="5434254"/>
            <a:ext cx="2936249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864247" y="5434254"/>
            <a:ext cx="2993975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/>
          <p:cNvSpPr/>
          <p:nvPr/>
        </p:nvSpPr>
        <p:spPr>
          <a:xfrm>
            <a:off x="7641764" y="3127709"/>
            <a:ext cx="2992121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579183" y="3278669"/>
            <a:ext cx="317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Service quality issues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35179" y="4422091"/>
            <a:ext cx="310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Pricing and contracts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81278" y="5613098"/>
            <a:ext cx="310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At-risk customers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3749" y="5434254"/>
            <a:ext cx="3914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badi" panose="020B0604020104020204" pitchFamily="34" charset="0"/>
              </a:rPr>
              <a:t>Customer support </a:t>
            </a:r>
          </a:p>
          <a:p>
            <a:pPr algn="ctr"/>
            <a:r>
              <a:rPr lang="en-US" sz="2400" b="1" dirty="0">
                <a:latin typeface="Abadi" panose="020B0604020104020204" pitchFamily="34" charset="0"/>
              </a:rPr>
              <a:t>problems</a:t>
            </a:r>
          </a:p>
        </p:txBody>
      </p:sp>
      <p:cxnSp>
        <p:nvCxnSpPr>
          <p:cNvPr id="27" name="Connector: Elbow 26"/>
          <p:cNvCxnSpPr/>
          <p:nvPr/>
        </p:nvCxnSpPr>
        <p:spPr>
          <a:xfrm rot="16200000" flipH="1">
            <a:off x="-1008642" y="4176200"/>
            <a:ext cx="3295604" cy="278105"/>
          </a:xfrm>
          <a:prstGeom prst="bentConnector3">
            <a:avLst>
              <a:gd name="adj1" fmla="val 10017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/>
          <p:cNvCxnSpPr>
            <a:endCxn id="14" idx="1"/>
          </p:cNvCxnSpPr>
          <p:nvPr/>
        </p:nvCxnSpPr>
        <p:spPr>
          <a:xfrm rot="16200000" flipH="1">
            <a:off x="244297" y="2923257"/>
            <a:ext cx="875760" cy="36414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/>
          <p:nvPr/>
        </p:nvCxnSpPr>
        <p:spPr>
          <a:xfrm rot="5400000">
            <a:off x="10505002" y="3039912"/>
            <a:ext cx="605060" cy="30099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0958030" y="2587557"/>
            <a:ext cx="0" cy="3375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10657034" y="5963055"/>
            <a:ext cx="300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5520618" y="2736002"/>
            <a:ext cx="8208" cy="1553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424" y="2871860"/>
            <a:ext cx="561350" cy="553298"/>
          </a:xfrm>
          <a:prstGeom prst="rect">
            <a:avLst/>
          </a:prstGeom>
        </p:spPr>
      </p:pic>
      <p:pic>
        <p:nvPicPr>
          <p:cNvPr id="82" name="Graphic 81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3089" y="4022288"/>
            <a:ext cx="561350" cy="553298"/>
          </a:xfrm>
          <a:prstGeom prst="rect">
            <a:avLst/>
          </a:prstGeom>
        </p:spPr>
      </p:pic>
      <p:pic>
        <p:nvPicPr>
          <p:cNvPr id="83" name="Graphic 82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7285" y="5228187"/>
            <a:ext cx="561350" cy="553298"/>
          </a:xfrm>
          <a:prstGeom prst="rect">
            <a:avLst/>
          </a:prstGeom>
        </p:spPr>
      </p:pic>
      <p:pic>
        <p:nvPicPr>
          <p:cNvPr id="84" name="Graphic 83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5977" y="2895485"/>
            <a:ext cx="561350" cy="553298"/>
          </a:xfrm>
          <a:prstGeom prst="rect">
            <a:avLst/>
          </a:prstGeom>
        </p:spPr>
      </p:pic>
      <p:pic>
        <p:nvPicPr>
          <p:cNvPr id="85" name="Graphic 84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896" y="5252033"/>
            <a:ext cx="561350" cy="553298"/>
          </a:xfrm>
          <a:prstGeom prst="rect">
            <a:avLst/>
          </a:prstGeom>
        </p:spPr>
      </p:pic>
      <p:pic>
        <p:nvPicPr>
          <p:cNvPr id="91" name="Graphic 90" descr="Puzz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18" y="1740166"/>
            <a:ext cx="589559" cy="589559"/>
          </a:xfrm>
          <a:prstGeom prst="rect">
            <a:avLst/>
          </a:prstGeom>
        </p:spPr>
      </p:pic>
      <p:pic>
        <p:nvPicPr>
          <p:cNvPr id="93" name="Graphic 92" descr="Puzzle outline"/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8458" y="23941"/>
            <a:ext cx="2427347" cy="1641868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3268024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Objectives 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5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5" name="Graphic 4" descr="Direction with solid fill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5885" y="-189269"/>
            <a:ext cx="2307396" cy="2348744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500108" y="1802069"/>
            <a:ext cx="10126494" cy="9506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78148" y="1903292"/>
            <a:ext cx="97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Identify churn drivers: </a:t>
            </a:r>
            <a:r>
              <a:rPr lang="en-US" sz="2400" dirty="0">
                <a:latin typeface="Abadi" panose="020B0604020104020204" pitchFamily="34" charset="0"/>
              </a:rPr>
              <a:t>analyze customer characteristics, contracts, and service usage to reveal why customers leave.</a:t>
            </a:r>
            <a:endParaRPr lang="en-US" dirty="0"/>
          </a:p>
        </p:txBody>
      </p:sp>
      <p:pic>
        <p:nvPicPr>
          <p:cNvPr id="12" name="Graphic 11" descr="Badge 1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634" y="1994549"/>
            <a:ext cx="577174" cy="577174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572479" y="4038304"/>
            <a:ext cx="10126494" cy="9506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666" y="4102525"/>
            <a:ext cx="97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Quantify business impact: </a:t>
            </a:r>
            <a:r>
              <a:rPr lang="en-US" sz="2400" dirty="0">
                <a:latin typeface="Abadi" panose="020B0604020104020204" pitchFamily="34" charset="0"/>
              </a:rPr>
              <a:t>measure revenue loss caused by churn and highlight the most affected segments.</a:t>
            </a:r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500108" y="2892420"/>
            <a:ext cx="10126494" cy="9506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12947" y="2942604"/>
            <a:ext cx="97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Support decision-making: </a:t>
            </a:r>
            <a:r>
              <a:rPr lang="en-US" sz="2400" dirty="0">
                <a:latin typeface="Abadi" panose="020B0604020104020204" pitchFamily="34" charset="0"/>
              </a:rPr>
              <a:t>build an interactive dashboard to track churn trends and guide retention strategies.</a:t>
            </a:r>
            <a:endParaRPr lang="en-US" dirty="0"/>
          </a:p>
        </p:txBody>
      </p:sp>
      <p:pic>
        <p:nvPicPr>
          <p:cNvPr id="21" name="Graphic 20" descr="Badge 3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897" y="4227153"/>
            <a:ext cx="598251" cy="598251"/>
          </a:xfrm>
          <a:prstGeom prst="rect">
            <a:avLst/>
          </a:prstGeom>
        </p:spPr>
      </p:pic>
      <p:pic>
        <p:nvPicPr>
          <p:cNvPr id="35" name="Graphic 34" descr="Bullseye with solid fill"/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5189" y="-115223"/>
            <a:ext cx="1575660" cy="1575660"/>
          </a:xfrm>
          <a:prstGeom prst="rect">
            <a:avLst/>
          </a:prstGeom>
        </p:spPr>
      </p:pic>
      <p:pic>
        <p:nvPicPr>
          <p:cNvPr id="37" name="Graphic 36" descr="Thought bubble outline"/>
          <p:cNvPicPr>
            <a:picLocks noChangeAspect="1"/>
          </p:cNvPicPr>
          <p:nvPr/>
        </p:nvPicPr>
        <p:blipFill>
          <a:blip r:embed="rId11">
            <a:alphaModFix amt="74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88106" y="2942604"/>
            <a:ext cx="1453801" cy="1453801"/>
          </a:xfrm>
          <a:prstGeom prst="rect">
            <a:avLst/>
          </a:prstGeom>
        </p:spPr>
      </p:pic>
      <p:pic>
        <p:nvPicPr>
          <p:cNvPr id="17" name="Graphic 16" descr="Badge with solid fill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604" y="3076000"/>
            <a:ext cx="564204" cy="564204"/>
          </a:xfrm>
          <a:prstGeom prst="rect">
            <a:avLst/>
          </a:prstGeom>
        </p:spPr>
      </p:pic>
      <p:pic>
        <p:nvPicPr>
          <p:cNvPr id="3" name="Picture 2" descr="A person running into a door with magnet coming out of it&#10;&#10;AI-generated content may be incorrect.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5" b="89918" l="10000" r="98281">
                        <a14:foregroundMark x1="24844" y1="41032" x2="27813" y2="57210"/>
                        <a14:foregroundMark x1="35938" y1="54513" x2="30234" y2="54982"/>
                        <a14:foregroundMark x1="41172" y1="48300" x2="42031" y2="45955"/>
                        <a14:foregroundMark x1="38672" y1="46659" x2="41406" y2="51465"/>
                        <a14:foregroundMark x1="46563" y1="53576" x2="49688" y2="57562"/>
                        <a14:foregroundMark x1="25703" y1="54162" x2="28594" y2="47011"/>
                        <a14:foregroundMark x1="28906" y1="46190" x2="30391" y2="44783"/>
                        <a14:foregroundMark x1="16641" y1="30129" x2="17813" y2="31770"/>
                        <a14:foregroundMark x1="74531" y1="47362" x2="81328" y2="50879"/>
                        <a14:foregroundMark x1="81328" y1="50879" x2="80000" y2="58382"/>
                        <a14:foregroundMark x1="80000" y1="58382" x2="74609" y2="58499"/>
                        <a14:foregroundMark x1="30859" y1="47128" x2="28203" y2="62603"/>
                        <a14:foregroundMark x1="19063" y1="31770" x2="17813" y2="33880"/>
                        <a14:foregroundMark x1="38984" y1="48066" x2="38203" y2="47714"/>
                        <a14:foregroundMark x1="38359" y1="46073" x2="37969" y2="46424"/>
                        <a14:foregroundMark x1="37734" y1="46776" x2="37734" y2="46776"/>
                        <a14:foregroundMark x1="58750" y1="60844" x2="58750" y2="60844"/>
                        <a14:foregroundMark x1="58047" y1="60844" x2="58047" y2="60844"/>
                        <a14:foregroundMark x1="69766" y1="57562" x2="69766" y2="57562"/>
                        <a14:foregroundMark x1="69297" y1="61782" x2="69297" y2="61782"/>
                        <a14:foregroundMark x1="68906" y1="47831" x2="68906" y2="47831"/>
                        <a14:foregroundMark x1="70859" y1="43142" x2="70859" y2="43142"/>
                        <a14:foregroundMark x1="78047" y1="46776" x2="78047" y2="46776"/>
                        <a14:foregroundMark x1="82891" y1="52872" x2="82891" y2="52872"/>
                        <a14:foregroundMark x1="82109" y1="53927" x2="78906" y2="59672"/>
                        <a14:foregroundMark x1="78906" y1="59672" x2="78906" y2="59672"/>
                        <a14:foregroundMark x1="82109" y1="53341" x2="78203" y2="47714"/>
                        <a14:foregroundMark x1="85234" y1="46424" x2="91250" y2="49824"/>
                        <a14:foregroundMark x1="91250" y1="49824" x2="93906" y2="52872"/>
                        <a14:foregroundMark x1="97578" y1="55217" x2="98281" y2="55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904" y="4472673"/>
            <a:ext cx="10389704" cy="3057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white person leaning against a question mark&#10;&#10;AI-generated content may be incorrect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409" y="3863868"/>
            <a:ext cx="1906686" cy="2983972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500108" y="1802069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/>
          <p:cNvSpPr/>
          <p:nvPr/>
        </p:nvSpPr>
        <p:spPr>
          <a:xfrm>
            <a:off x="491801" y="5442406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/>
          <p:cNvSpPr/>
          <p:nvPr/>
        </p:nvSpPr>
        <p:spPr>
          <a:xfrm>
            <a:off x="491801" y="4518516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/>
          <p:cNvSpPr/>
          <p:nvPr/>
        </p:nvSpPr>
        <p:spPr>
          <a:xfrm>
            <a:off x="478693" y="3594627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Direction with solid fill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5885" y="-189269"/>
            <a:ext cx="2307396" cy="234874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25406" y="1925379"/>
            <a:ext cx="970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What is the churn rate and how does it change over time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458" y="4615185"/>
            <a:ext cx="9055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Which customer segments are most at risk of leaving 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9499" y="5541257"/>
            <a:ext cx="847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How do pricing, contracts, and services influence churn 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pic>
        <p:nvPicPr>
          <p:cNvPr id="35" name="Graphic 34" descr="Bullseye with solid fill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4996" y="-115223"/>
            <a:ext cx="1575660" cy="1575660"/>
          </a:xfrm>
          <a:prstGeom prst="rect">
            <a:avLst/>
          </a:prstGeom>
        </p:spPr>
      </p:pic>
      <p:pic>
        <p:nvPicPr>
          <p:cNvPr id="39" name="Graphic 38" descr="Question Mark with solid fill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95504">
            <a:off x="5654222" y="-15679"/>
            <a:ext cx="1679873" cy="167987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4350188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Key Questions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6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9" name="Graphic 8" descr="Badge 1 with solid fill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234" y="1831366"/>
            <a:ext cx="577174" cy="577174"/>
          </a:xfrm>
          <a:prstGeom prst="rect">
            <a:avLst/>
          </a:prstGeom>
        </p:spPr>
      </p:pic>
      <p:pic>
        <p:nvPicPr>
          <p:cNvPr id="16" name="Graphic 15" descr="Badge 3 with solid fill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4157" y="3622318"/>
            <a:ext cx="598251" cy="59825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3043" y="3696697"/>
            <a:ext cx="982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What is the financial cost and who are the high-value customers to retain 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96110" y="2698348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7458" y="2807366"/>
            <a:ext cx="954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What are the main reasons behind churn 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pic>
        <p:nvPicPr>
          <p:cNvPr id="14" name="Graphic 13" descr="Badge with solid fill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5295" y="2736387"/>
            <a:ext cx="564204" cy="564204"/>
          </a:xfrm>
          <a:prstGeom prst="rect">
            <a:avLst/>
          </a:prstGeom>
        </p:spPr>
      </p:pic>
      <p:pic>
        <p:nvPicPr>
          <p:cNvPr id="46" name="Graphic 45" descr="Badge 4 with solid fill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8271" y="4551584"/>
            <a:ext cx="598251" cy="598251"/>
          </a:xfrm>
          <a:prstGeom prst="rect">
            <a:avLst/>
          </a:prstGeom>
        </p:spPr>
      </p:pic>
      <p:pic>
        <p:nvPicPr>
          <p:cNvPr id="48" name="Graphic 47" descr="Badge 5 with solid fill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4695" y="5475473"/>
            <a:ext cx="598251" cy="5982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loud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743" y="396097"/>
            <a:ext cx="2786848" cy="2067883"/>
          </a:xfrm>
          <a:prstGeom prst="rect">
            <a:avLst/>
          </a:prstGeom>
        </p:spPr>
      </p:pic>
      <p:pic>
        <p:nvPicPr>
          <p:cNvPr id="11" name="Graphic 10" descr="Database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9417" y="5214734"/>
            <a:ext cx="1500953" cy="1500953"/>
          </a:xfrm>
          <a:prstGeom prst="rect">
            <a:avLst/>
          </a:prstGeom>
        </p:spPr>
      </p:pic>
      <p:pic>
        <p:nvPicPr>
          <p:cNvPr id="12" name="Graphic 11" descr="Direction with solid fill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9925" y="672607"/>
            <a:ext cx="4230918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About Dataset 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7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049260" y="2560781"/>
            <a:ext cx="7177042" cy="31010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" name="Graphic 26" descr="Document with solid fill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5485" y="1610371"/>
            <a:ext cx="1098208" cy="109820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39768" y="2767967"/>
            <a:ext cx="6684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badi" panose="020B0604020104020204" pitchFamily="34" charset="0"/>
              </a:rPr>
              <a:t>This dataset includes telecom customer information such as demographics, service subscriptions, contract types, usage patterns, charges, and churn status. It covers a large number of customers over recent periods.</a:t>
            </a:r>
          </a:p>
        </p:txBody>
      </p:sp>
      <p:sp>
        <p:nvSpPr>
          <p:cNvPr id="46" name="Block Arc 45"/>
          <p:cNvSpPr/>
          <p:nvPr/>
        </p:nvSpPr>
        <p:spPr>
          <a:xfrm>
            <a:off x="-1417511" y="1506880"/>
            <a:ext cx="2743200" cy="1488504"/>
          </a:xfrm>
          <a:prstGeom prst="blockArc">
            <a:avLst>
              <a:gd name="adj1" fmla="val 16553168"/>
              <a:gd name="adj2" fmla="val 5114305"/>
              <a:gd name="adj3" fmla="val 17731"/>
            </a:avLst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7" name="Block Arc 46"/>
          <p:cNvSpPr/>
          <p:nvPr/>
        </p:nvSpPr>
        <p:spPr>
          <a:xfrm>
            <a:off x="-949896" y="1788896"/>
            <a:ext cx="1807970" cy="1153623"/>
          </a:xfrm>
          <a:prstGeom prst="blockArc">
            <a:avLst>
              <a:gd name="adj1" fmla="val 16553168"/>
              <a:gd name="adj2" fmla="val 1335597"/>
              <a:gd name="adj3" fmla="val 703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lock Arc 47"/>
          <p:cNvSpPr/>
          <p:nvPr/>
        </p:nvSpPr>
        <p:spPr>
          <a:xfrm>
            <a:off x="-1843227" y="1279463"/>
            <a:ext cx="2743200" cy="1488504"/>
          </a:xfrm>
          <a:prstGeom prst="blockArc">
            <a:avLst>
              <a:gd name="adj1" fmla="val 21393203"/>
              <a:gd name="adj2" fmla="val 3474556"/>
              <a:gd name="adj3" fmla="val 3343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 descr="A person standing next to a large paper&#10;&#10;AI-generated content may be incorrect.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250" b="93750" l="5176" r="93750">
                        <a14:foregroundMark x1="28906" y1="14746" x2="28906" y2="14746"/>
                        <a14:foregroundMark x1="77734" y1="20605" x2="77734" y2="20605"/>
                        <a14:foregroundMark x1="78125" y1="24805" x2="78320" y2="26367"/>
                        <a14:foregroundMark x1="79004" y1="34863" x2="76758" y2="41016"/>
                        <a14:foregroundMark x1="70313" y1="32813" x2="70313" y2="32813"/>
                        <a14:foregroundMark x1="29492" y1="8301" x2="25293" y2="18555"/>
                        <a14:foregroundMark x1="38672" y1="6250" x2="36426" y2="8008"/>
                        <a14:foregroundMark x1="37500" y1="6348" x2="35059" y2="8301"/>
                        <a14:foregroundMark x1="22852" y1="34180" x2="22852" y2="34180"/>
                        <a14:foregroundMark x1="31152" y1="28418" x2="31152" y2="28418"/>
                        <a14:foregroundMark x1="31152" y1="29102" x2="32227" y2="34375"/>
                        <a14:foregroundMark x1="34570" y1="28223" x2="34863" y2="29395"/>
                        <a14:foregroundMark x1="59668" y1="89453" x2="59668" y2="89453"/>
                        <a14:foregroundMark x1="41992" y1="39746" x2="41992" y2="39746"/>
                        <a14:foregroundMark x1="56348" y1="81445" x2="58398" y2="83594"/>
                        <a14:foregroundMark x1="51270" y1="47949" x2="51660" y2="47559"/>
                        <a14:foregroundMark x1="52246" y1="47070" x2="62598" y2="50098"/>
                        <a14:foregroundMark x1="62598" y1="50098" x2="66895" y2="49609"/>
                        <a14:foregroundMark x1="86035" y1="56543" x2="88086" y2="71680"/>
                        <a14:foregroundMark x1="88086" y1="71680" x2="85156" y2="77539"/>
                        <a14:foregroundMark x1="88672" y1="57520" x2="90625" y2="64648"/>
                        <a14:foregroundMark x1="90625" y1="64648" x2="90527" y2="74023"/>
                        <a14:foregroundMark x1="90527" y1="74023" x2="88672" y2="76074"/>
                        <a14:foregroundMark x1="93848" y1="59668" x2="95117" y2="69238"/>
                        <a14:foregroundMark x1="95117" y1="69238" x2="84863" y2="85742"/>
                        <a14:foregroundMark x1="84863" y1="85742" x2="46777" y2="93066"/>
                        <a14:foregroundMark x1="46777" y1="93066" x2="38770" y2="92676"/>
                        <a14:foregroundMark x1="38770" y1="92676" x2="11523" y2="81055"/>
                        <a14:foregroundMark x1="11523" y1="81055" x2="6836" y2="75293"/>
                        <a14:foregroundMark x1="6836" y1="75293" x2="5176" y2="64453"/>
                        <a14:foregroundMark x1="5176" y1="64453" x2="13965" y2="53613"/>
                        <a14:foregroundMark x1="86426" y1="51758" x2="93750" y2="62500"/>
                        <a14:foregroundMark x1="94629" y1="76270" x2="82910" y2="86914"/>
                        <a14:foregroundMark x1="82910" y1="86914" x2="59473" y2="93750"/>
                        <a14:foregroundMark x1="27051" y1="32617" x2="27051" y2="32617"/>
                        <a14:foregroundMark x1="26465" y1="32910" x2="25586" y2="37988"/>
                        <a14:foregroundMark x1="13672" y1="53516" x2="8789" y2="59082"/>
                        <a14:foregroundMark x1="12891" y1="51465" x2="13867" y2="50977"/>
                        <a14:foregroundMark x1="29199" y1="8691" x2="29199" y2="8691"/>
                        <a14:foregroundMark x1="29492" y1="8691" x2="29492" y2="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591" y="2827320"/>
            <a:ext cx="3992709" cy="39927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 44" descr="Circles with lines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39847" y="3984739"/>
            <a:ext cx="3269027" cy="32690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29925" y="672607"/>
            <a:ext cx="9567386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Methodology &amp;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8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556793" y="2064400"/>
            <a:ext cx="2913666" cy="18560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42330" y="2064401"/>
            <a:ext cx="3019744" cy="19531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4639167" y="2064399"/>
            <a:ext cx="2913666" cy="18560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3387" y="2313985"/>
            <a:ext cx="30848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Data Gathering </a:t>
            </a:r>
            <a:r>
              <a:rPr lang="en-US" sz="2400" dirty="0">
                <a:latin typeface="Abadi" panose="020B0604020104020204" pitchFamily="34" charset="0"/>
              </a:rPr>
              <a:t>Collect telecom customer churn data.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08419" y="2206318"/>
            <a:ext cx="30197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Cleaning &amp; prep</a:t>
            </a:r>
            <a:r>
              <a:rPr lang="en-US" dirty="0"/>
              <a:t> </a:t>
            </a:r>
            <a:r>
              <a:rPr lang="en-US" sz="2400" dirty="0">
                <a:latin typeface="Abadi" panose="020B0604020104020204" pitchFamily="34" charset="0"/>
              </a:rPr>
              <a:t>Fix errors, using </a:t>
            </a:r>
          </a:p>
          <a:p>
            <a:r>
              <a:rPr lang="en-US" sz="2400" dirty="0">
                <a:latin typeface="Abadi" panose="020B0604020104020204" pitchFamily="34" charset="0"/>
              </a:rPr>
              <a:t>data warehouse (silver/bronze/gold)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71994" y="2361459"/>
            <a:ext cx="3305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Modeling &amp; linking </a:t>
            </a:r>
            <a:r>
              <a:rPr lang="en-US" sz="2400" dirty="0">
                <a:latin typeface="Abadi" panose="020B0604020104020204" pitchFamily="34" charset="0"/>
              </a:rPr>
              <a:t>Build relationships, structured datasets.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691887" y="4528409"/>
            <a:ext cx="2913666" cy="19531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/>
          <p:cNvSpPr/>
          <p:nvPr/>
        </p:nvSpPr>
        <p:spPr>
          <a:xfrm>
            <a:off x="2606086" y="4551033"/>
            <a:ext cx="2913666" cy="19531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20649" y="4877146"/>
            <a:ext cx="26264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Analysis &amp; KPIs</a:t>
            </a:r>
            <a:r>
              <a:rPr lang="en-US" b="1" dirty="0">
                <a:latin typeface="Abadi" panose="020B0604020104020204" pitchFamily="34" charset="0"/>
              </a:rPr>
              <a:t> </a:t>
            </a:r>
            <a:r>
              <a:rPr lang="en-US" sz="2400" dirty="0">
                <a:latin typeface="Abadi" panose="020B0604020104020204" pitchFamily="34" charset="0"/>
              </a:rPr>
              <a:t>Calculate metrics, extract insights.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33915" y="4725134"/>
            <a:ext cx="27538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Visualization</a:t>
            </a:r>
            <a:r>
              <a:rPr lang="en-US" dirty="0"/>
              <a:t> </a:t>
            </a:r>
            <a:r>
              <a:rPr lang="en-US" sz="2400" dirty="0">
                <a:latin typeface="Abadi" panose="020B0604020104020204" pitchFamily="34" charset="0"/>
              </a:rPr>
              <a:t>Create interactive dashboards &amp; visuals.</a:t>
            </a:r>
          </a:p>
        </p:txBody>
      </p:sp>
      <p:pic>
        <p:nvPicPr>
          <p:cNvPr id="19" name="Graphic 18" descr="Direction with solid fill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2" name="Graphic 21" descr="Chevron arrows outlin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007" y="2583762"/>
            <a:ext cx="914400" cy="914400"/>
          </a:xfrm>
          <a:prstGeom prst="rect">
            <a:avLst/>
          </a:prstGeom>
        </p:spPr>
      </p:pic>
      <p:pic>
        <p:nvPicPr>
          <p:cNvPr id="25" name="Graphic 24" descr="Chevron arrows outlin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1881" y="2535201"/>
            <a:ext cx="914400" cy="914400"/>
          </a:xfrm>
          <a:prstGeom prst="rect">
            <a:avLst/>
          </a:prstGeom>
        </p:spPr>
      </p:pic>
      <p:pic>
        <p:nvPicPr>
          <p:cNvPr id="27" name="Graphic 26" descr="Chevron arrows outlin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351" y="5070394"/>
            <a:ext cx="914400" cy="914400"/>
          </a:xfrm>
          <a:prstGeom prst="rect">
            <a:avLst/>
          </a:prstGeom>
        </p:spPr>
      </p:pic>
      <p:pic>
        <p:nvPicPr>
          <p:cNvPr id="28" name="Graphic 27" descr="Chevron arrows outlin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1978" y="5047770"/>
            <a:ext cx="914400" cy="914400"/>
          </a:xfrm>
          <a:prstGeom prst="rect">
            <a:avLst/>
          </a:prstGeom>
        </p:spPr>
      </p:pic>
      <p:pic>
        <p:nvPicPr>
          <p:cNvPr id="29" name="Graphic 28" descr="Chevron arrows outlin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0747674" y="4093833"/>
            <a:ext cx="914400" cy="914400"/>
          </a:xfrm>
          <a:prstGeom prst="rect">
            <a:avLst/>
          </a:prstGeom>
        </p:spPr>
      </p:pic>
      <p:pic>
        <p:nvPicPr>
          <p:cNvPr id="31" name="Graphic 30" descr="Database with solid fill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9180" y="1894020"/>
            <a:ext cx="689742" cy="689742"/>
          </a:xfrm>
          <a:prstGeom prst="rect">
            <a:avLst/>
          </a:prstGeom>
        </p:spPr>
      </p:pic>
      <p:pic>
        <p:nvPicPr>
          <p:cNvPr id="33" name="Graphic 32" descr="Large paint brush with solid fill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9641" y="1715538"/>
            <a:ext cx="761163" cy="761163"/>
          </a:xfrm>
          <a:prstGeom prst="rect">
            <a:avLst/>
          </a:prstGeom>
        </p:spPr>
      </p:pic>
      <p:pic>
        <p:nvPicPr>
          <p:cNvPr id="35" name="Graphic 34" descr="Link with solid fill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932373">
            <a:off x="11125352" y="1825394"/>
            <a:ext cx="677950" cy="677950"/>
          </a:xfrm>
          <a:prstGeom prst="rect">
            <a:avLst/>
          </a:prstGeom>
        </p:spPr>
      </p:pic>
      <p:pic>
        <p:nvPicPr>
          <p:cNvPr id="37" name="Graphic 36" descr="Magnifying glass with solid fill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12246" y="4352730"/>
            <a:ext cx="914400" cy="914400"/>
          </a:xfrm>
          <a:prstGeom prst="rect">
            <a:avLst/>
          </a:prstGeom>
        </p:spPr>
      </p:pic>
      <p:pic>
        <p:nvPicPr>
          <p:cNvPr id="39" name="Graphic 38" descr="Pie chart with solid fill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35519" y="4363969"/>
            <a:ext cx="722329" cy="7223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29925" y="672607"/>
            <a:ext cx="6473990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Dashboards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9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977315" y="2625644"/>
            <a:ext cx="7770343" cy="31916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Block Arc 7"/>
          <p:cNvSpPr/>
          <p:nvPr/>
        </p:nvSpPr>
        <p:spPr>
          <a:xfrm>
            <a:off x="-1417511" y="1506880"/>
            <a:ext cx="2743200" cy="1488504"/>
          </a:xfrm>
          <a:prstGeom prst="blockArc">
            <a:avLst>
              <a:gd name="adj1" fmla="val 16553168"/>
              <a:gd name="adj2" fmla="val 5114305"/>
              <a:gd name="adj3" fmla="val 17731"/>
            </a:avLst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Block Arc 8"/>
          <p:cNvSpPr/>
          <p:nvPr/>
        </p:nvSpPr>
        <p:spPr>
          <a:xfrm>
            <a:off x="-1843227" y="1279463"/>
            <a:ext cx="2743200" cy="1488504"/>
          </a:xfrm>
          <a:prstGeom prst="blockArc">
            <a:avLst>
              <a:gd name="adj1" fmla="val 21393203"/>
              <a:gd name="adj2" fmla="val 3474556"/>
              <a:gd name="adj3" fmla="val 3343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Block Arc 9"/>
          <p:cNvSpPr/>
          <p:nvPr/>
        </p:nvSpPr>
        <p:spPr>
          <a:xfrm>
            <a:off x="-949896" y="1788896"/>
            <a:ext cx="1807970" cy="1153623"/>
          </a:xfrm>
          <a:prstGeom prst="blockArc">
            <a:avLst>
              <a:gd name="adj1" fmla="val 16553168"/>
              <a:gd name="adj2" fmla="val 1335597"/>
              <a:gd name="adj3" fmla="val 703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6189" y="2701770"/>
            <a:ext cx="74725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badi" panose="020B0604020104020204" pitchFamily="34" charset="0"/>
              </a:rPr>
              <a:t>Power BI Dashboards Analysis delivers interactive insights for the Telecom Churn project, covering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Overview</a:t>
            </a:r>
            <a:r>
              <a:rPr lang="en-US" sz="2800" b="1" dirty="0">
                <a:latin typeface="Abadi" panose="020B0604020104020204" pitchFamily="34" charset="0"/>
              </a:rPr>
              <a:t>,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Churn Analysis</a:t>
            </a:r>
            <a:r>
              <a:rPr lang="en-US" sz="2800" b="1" dirty="0">
                <a:latin typeface="Abadi" panose="020B0604020104020204" pitchFamily="34" charset="0"/>
              </a:rPr>
              <a:t>,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Customer Segmentation</a:t>
            </a:r>
            <a:r>
              <a:rPr lang="en-US" sz="2800" b="1" dirty="0">
                <a:latin typeface="Abadi" panose="020B0604020104020204" pitchFamily="34" charset="0"/>
              </a:rPr>
              <a:t>,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Service Usage</a:t>
            </a:r>
            <a:r>
              <a:rPr lang="en-US" sz="2800" b="1" dirty="0">
                <a:latin typeface="Abadi" panose="020B0604020104020204" pitchFamily="34" charset="0"/>
              </a:rPr>
              <a:t>, and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Customer Demographics</a:t>
            </a:r>
            <a:r>
              <a:rPr lang="en-US" sz="2800" b="1" dirty="0">
                <a:latin typeface="Abadi" panose="020B0604020104020204" pitchFamily="34" charset="0"/>
              </a:rPr>
              <a:t>, enabling stakeholders to make informed, data-driven decisions.</a:t>
            </a:r>
          </a:p>
        </p:txBody>
      </p:sp>
      <p:pic>
        <p:nvPicPr>
          <p:cNvPr id="13" name="Graphic 12" descr="Direction with solid fill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15" name="Graphic 14" descr="Presentation with pie chart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3642" y="3991863"/>
            <a:ext cx="2729612" cy="2729612"/>
          </a:xfrm>
          <a:prstGeom prst="rect">
            <a:avLst/>
          </a:prstGeom>
        </p:spPr>
      </p:pic>
      <p:pic>
        <p:nvPicPr>
          <p:cNvPr id="19" name="Graphic 18" descr="Newspaper outlin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9653" y="1806143"/>
            <a:ext cx="1269525" cy="1269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6D6D6D"/>
      </a:accent1>
      <a:accent2>
        <a:srgbClr val="817C81"/>
      </a:accent2>
      <a:accent3>
        <a:srgbClr val="7A5599"/>
      </a:accent3>
      <a:accent4>
        <a:srgbClr val="3F3583"/>
      </a:accent4>
      <a:accent5>
        <a:srgbClr val="A98FB4"/>
      </a:accent5>
      <a:accent6>
        <a:srgbClr val="5B398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6D6D6D"/>
      </a:accent1>
      <a:accent2>
        <a:srgbClr val="817C81"/>
      </a:accent2>
      <a:accent3>
        <a:srgbClr val="7A5599"/>
      </a:accent3>
      <a:accent4>
        <a:srgbClr val="3F3583"/>
      </a:accent4>
      <a:accent5>
        <a:srgbClr val="A98FB4"/>
      </a:accent5>
      <a:accent6>
        <a:srgbClr val="5B398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</TotalTime>
  <Words>1207</Words>
  <Application>Microsoft Office PowerPoint</Application>
  <PresentationFormat>Widescreen</PresentationFormat>
  <Paragraphs>159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Abadi</vt:lpstr>
      <vt:lpstr>Amasis MT Pro Black</vt:lpstr>
      <vt:lpstr>Amasis MT Pro Medium</vt:lpstr>
      <vt:lpstr>Aptos</vt:lpstr>
      <vt:lpstr>Aptos Display</vt:lpstr>
      <vt:lpstr>Arial</vt:lpstr>
      <vt:lpstr>Office Theme</vt:lpstr>
      <vt:lpstr>1_Office Theme</vt:lpstr>
      <vt:lpstr>PowerPoint Presentation</vt:lpstr>
      <vt:lpstr>Behind the project</vt:lpstr>
      <vt:lpstr>Introduction</vt:lpstr>
      <vt:lpstr>The challenge</vt:lpstr>
      <vt:lpstr>Objectives </vt:lpstr>
      <vt:lpstr>Key Questions</vt:lpstr>
      <vt:lpstr>About Dataset </vt:lpstr>
      <vt:lpstr>Methodology &amp; Data preparation</vt:lpstr>
      <vt:lpstr>Dashboards Overview</vt:lpstr>
      <vt:lpstr>PowerPoint Presentation</vt:lpstr>
      <vt:lpstr>Insights</vt:lpstr>
      <vt:lpstr>Insights</vt:lpstr>
      <vt:lpstr>PowerPoint Presentation</vt:lpstr>
      <vt:lpstr>Insights</vt:lpstr>
      <vt:lpstr>Insights</vt:lpstr>
      <vt:lpstr>Recommended</vt:lpstr>
      <vt:lpstr>PowerPoint Presentation</vt:lpstr>
      <vt:lpstr>Insights</vt:lpstr>
      <vt:lpstr>Insights</vt:lpstr>
      <vt:lpstr>Recommended</vt:lpstr>
      <vt:lpstr>PowerPoint Presentation</vt:lpstr>
      <vt:lpstr>Insights</vt:lpstr>
      <vt:lpstr>Insights</vt:lpstr>
      <vt:lpstr>Recommended</vt:lpstr>
      <vt:lpstr>PowerPoint Presentation</vt:lpstr>
      <vt:lpstr>Insights</vt:lpstr>
      <vt:lpstr>Insights</vt:lpstr>
      <vt:lpstr>Recommended</vt:lpstr>
      <vt:lpstr>PowerPoint Presentation</vt:lpstr>
    </vt:vector>
  </TitlesOfParts>
  <Company>TEMAOS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TASNEEM SHAABAN</dc:creator>
  <cp:lastModifiedBy>Ahmed Anwer</cp:lastModifiedBy>
  <cp:revision>34</cp:revision>
  <dcterms:created xsi:type="dcterms:W3CDTF">2025-09-25T12:27:00Z</dcterms:created>
  <dcterms:modified xsi:type="dcterms:W3CDTF">2025-11-11T18:22:05Z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57BF78CC57704684BACB7228D6DCCDB8_13</vt:lpwstr>
  </property>
  <property fmtid="{D5CDD505-2E9C-101B-9397-08002B2CF9AE}" pid="3" name="KSOProductBuildVer">
    <vt:lpwstr>1033-12.2.0.22549</vt:lpwstr>
  </property>
</Properties>
</file>